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6858000" cx="12192000"/>
  <p:notesSz cx="6858000" cy="9144000"/>
  <p:embeddedFontLst>
    <p:embeddedFont>
      <p:font typeface="Geo"/>
      <p:regular r:id="rId84"/>
      <p:italic r:id="rId85"/>
    </p:embeddedFont>
    <p:embeddedFont>
      <p:font typeface="Gill Sans"/>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8" roundtripDataSignature="AMtx7mgNfmIDyNI32k9za7TbP4m2DQkb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8F7BEA5-6864-4497-9599-F4BE0738AA23}">
  <a:tblStyle styleId="{A8F7BEA5-6864-4497-9599-F4BE0738AA23}" styleName="Table_0">
    <a:wholeTbl>
      <a:tcTxStyle b="off" i="off">
        <a:font>
          <a:latin typeface="Gill Sans MT"/>
          <a:ea typeface="Gill Sans MT"/>
          <a:cs typeface="Gill Sans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7E7"/>
          </a:solidFill>
        </a:fill>
      </a:tcStyle>
    </a:wholeTbl>
    <a:band1H>
      <a:tcTxStyle b="off" i="off"/>
      <a:tcStyle>
        <a:fill>
          <a:solidFill>
            <a:srgbClr val="CFCACC"/>
          </a:solidFill>
        </a:fill>
      </a:tcStyle>
    </a:band1H>
    <a:band2H>
      <a:tcTxStyle b="off" i="off"/>
    </a:band2H>
    <a:band1V>
      <a:tcTxStyle b="off" i="off"/>
      <a:tcStyle>
        <a:fill>
          <a:solidFill>
            <a:srgbClr val="CFCACC"/>
          </a:solidFill>
        </a:fill>
      </a:tcStyle>
    </a:band1V>
    <a:band2V>
      <a:tcTxStyle b="off" i="off"/>
    </a:band2V>
    <a:lastCol>
      <a:tcTxStyle b="on" i="off">
        <a:font>
          <a:latin typeface="Gill Sans MT"/>
          <a:ea typeface="Gill Sans MT"/>
          <a:cs typeface="Gill Sans MT"/>
        </a:font>
        <a:schemeClr val="lt1"/>
      </a:tcTxStyle>
      <a:tcStyle>
        <a:fill>
          <a:solidFill>
            <a:schemeClr val="accent1"/>
          </a:solidFill>
        </a:fill>
      </a:tcStyle>
    </a:lastCol>
    <a:firstCol>
      <a:tcTxStyle b="on" i="off">
        <a:font>
          <a:latin typeface="Gill Sans MT"/>
          <a:ea typeface="Gill Sans MT"/>
          <a:cs typeface="Gill Sans MT"/>
        </a:font>
        <a:schemeClr val="lt1"/>
      </a:tcTxStyle>
      <a:tcStyle>
        <a:fill>
          <a:solidFill>
            <a:schemeClr val="accent1"/>
          </a:solidFill>
        </a:fill>
      </a:tcStyle>
    </a:firstCol>
    <a:lastRow>
      <a:tcTxStyle b="on" i="off">
        <a:font>
          <a:latin typeface="Gill Sans MT"/>
          <a:ea typeface="Gill Sans MT"/>
          <a:cs typeface="Gill Sans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Gill Sans MT"/>
          <a:ea typeface="Gill Sans MT"/>
          <a:cs typeface="Gill Sans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32DC1186-0044-4047-9318-8BFE79793B0D}" styleName="Table_1">
    <a:wholeTbl>
      <a:tcTxStyle b="off" i="off">
        <a:font>
          <a:latin typeface="Gill Sans MT"/>
          <a:ea typeface="Gill Sans MT"/>
          <a:cs typeface="Gill Sans M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1">
              <a:alpha val="20000"/>
            </a:schemeClr>
          </a:solidFill>
        </a:fill>
      </a:tcStyle>
    </a:band1H>
    <a:band2H>
      <a:tcTxStyle b="off" i="off"/>
    </a:band2H>
    <a:band1V>
      <a:tcTxStyle b="off" i="off"/>
      <a:tcStyle>
        <a:fill>
          <a:solidFill>
            <a:schemeClr val="accent1">
              <a:alpha val="20000"/>
            </a:schemeClr>
          </a:solidFill>
        </a:fill>
      </a:tcStyle>
    </a:band1V>
    <a:band2V>
      <a:tcTxStyle b="off" i="off"/>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 styleId="{AEA7E846-6A7A-460A-B9EE-8BE52107B519}" styleName="Table_2">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Geo-regular.fntdata"/><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GillSans-regular.fntdata"/><Relationship Id="rId41" Type="http://schemas.openxmlformats.org/officeDocument/2006/relationships/slide" Target="slides/slide35.xml"/><Relationship Id="rId85" Type="http://schemas.openxmlformats.org/officeDocument/2006/relationships/font" Target="fonts/Geo-italic.fntdata"/><Relationship Id="rId44" Type="http://schemas.openxmlformats.org/officeDocument/2006/relationships/slide" Target="slides/slide38.xml"/><Relationship Id="rId88" Type="http://customschemas.google.com/relationships/presentationmetadata" Target="metadata"/><Relationship Id="rId43" Type="http://schemas.openxmlformats.org/officeDocument/2006/relationships/slide" Target="slides/slide37.xml"/><Relationship Id="rId87" Type="http://schemas.openxmlformats.org/officeDocument/2006/relationships/font" Target="fonts/GillSans-bold.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This is our Scope diagram. I will not focus on all aspects of the diagram, but I will note the order processing system and loyalty program in the middle that we are trying to implement. Next the employees and customers.. Finally the owners/manager.</a:t>
            </a:r>
            <a:endParaRPr/>
          </a:p>
          <a:p>
            <a:pPr indent="0" lvl="0" marL="0" rtl="0" algn="l">
              <a:lnSpc>
                <a:spcPct val="100000"/>
              </a:lnSpc>
              <a:spcBef>
                <a:spcPts val="0"/>
              </a:spcBef>
              <a:spcAft>
                <a:spcPts val="0"/>
              </a:spcAft>
              <a:buSzPts val="1100"/>
              <a:buNone/>
            </a:pPr>
            <a:r>
              <a:rPr lang="en-US"/>
              <a:t>Moving on to the next slide which covers the objective list</a:t>
            </a:r>
            <a:endParaRPr/>
          </a:p>
        </p:txBody>
      </p:sp>
      <p:sp>
        <p:nvSpPr>
          <p:cNvPr id="194" name="Google Shape;19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two main objective is to create an order processing system that increased data storage efficiency. It will be measured by the number of employees that can </a:t>
            </a:r>
            <a:r>
              <a:rPr lang="en-US"/>
              <a:t>successfully use the system.</a:t>
            </a:r>
            <a:endParaRPr/>
          </a:p>
          <a:p>
            <a:pPr indent="0" lvl="0" marL="0" rtl="0" algn="l">
              <a:lnSpc>
                <a:spcPct val="100000"/>
              </a:lnSpc>
              <a:spcBef>
                <a:spcPts val="0"/>
              </a:spcBef>
              <a:spcAft>
                <a:spcPts val="0"/>
              </a:spcAft>
              <a:buSzPts val="1100"/>
              <a:buNone/>
            </a:pPr>
            <a:r>
              <a:rPr lang="en-US"/>
              <a:t>The second objective is to create a loyalty rewards program that keeps track of repeat customers which can be measured by the increased number of  registered customers in the database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Moving on to the ind user’s objective  list</a:t>
            </a:r>
            <a:endParaRPr/>
          </a:p>
        </p:txBody>
      </p:sp>
      <p:sp>
        <p:nvSpPr>
          <p:cNvPr id="218" name="Google Shape;21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Our company hosts a friendly laid back environment that allows customers to congregate, drink, play games, and talk. </a:t>
            </a:r>
            <a:endParaRPr/>
          </a:p>
          <a:p>
            <a:pPr indent="0" lvl="0" marL="0" rtl="0" algn="l">
              <a:lnSpc>
                <a:spcPct val="100000"/>
              </a:lnSpc>
              <a:spcBef>
                <a:spcPts val="0"/>
              </a:spcBef>
              <a:spcAft>
                <a:spcPts val="0"/>
              </a:spcAft>
              <a:buSzPts val="1100"/>
              <a:buNone/>
            </a:pPr>
            <a:r>
              <a:rPr lang="en-US"/>
              <a:t>Offers many areas including the Brewery garden area and main taproom. </a:t>
            </a:r>
            <a:endParaRPr/>
          </a:p>
          <a:p>
            <a:pPr indent="0" lvl="0" marL="0" rtl="0" algn="l">
              <a:lnSpc>
                <a:spcPct val="100000"/>
              </a:lnSpc>
              <a:spcBef>
                <a:spcPts val="0"/>
              </a:spcBef>
              <a:spcAft>
                <a:spcPts val="0"/>
              </a:spcAft>
              <a:buSzPts val="1100"/>
              <a:buNone/>
            </a:pPr>
            <a:r>
              <a:rPr lang="en-US"/>
              <a:t>Moving on to the brewery slide</a:t>
            </a:r>
            <a:endParaRPr/>
          </a:p>
          <a:p>
            <a:pPr indent="0" lvl="0" marL="0" rtl="0" algn="l">
              <a:lnSpc>
                <a:spcPct val="100000"/>
              </a:lnSpc>
              <a:spcBef>
                <a:spcPts val="0"/>
              </a:spcBef>
              <a:spcAft>
                <a:spcPts val="0"/>
              </a:spcAft>
              <a:buSzPts val="1100"/>
              <a:buNone/>
            </a:pPr>
            <a:r>
              <a:rPr lang="en-US"/>
              <a:t>Going to the Brewery slide.</a:t>
            </a:r>
            <a:endParaRPr/>
          </a:p>
        </p:txBody>
      </p:sp>
      <p:sp>
        <p:nvSpPr>
          <p:cNvPr id="230" name="Google Shape;23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counter is very important. Highlights customer and employee interaction as well as the many employee tasks. It also highlights the taproom manager environment. I also want to point out  her office is right next to the </a:t>
            </a:r>
            <a:r>
              <a:rPr lang="en-US"/>
              <a:t>counter</a:t>
            </a:r>
            <a:r>
              <a:rPr lang="en-US"/>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Moving on to the GANTT chart</a:t>
            </a:r>
            <a:endParaRPr/>
          </a:p>
        </p:txBody>
      </p:sp>
      <p:sp>
        <p:nvSpPr>
          <p:cNvPr id="241" name="Google Shape;24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Stakeholders</a:t>
            </a:r>
            <a:endParaRPr/>
          </a:p>
          <a:p>
            <a:pPr indent="0" lvl="0" marL="0" rtl="0" algn="l">
              <a:lnSpc>
                <a:spcPct val="100000"/>
              </a:lnSpc>
              <a:spcBef>
                <a:spcPts val="0"/>
              </a:spcBef>
              <a:spcAft>
                <a:spcPts val="0"/>
              </a:spcAft>
              <a:buSzPts val="1100"/>
              <a:buNone/>
            </a:pPr>
            <a:r>
              <a:rPr lang="en-US"/>
              <a:t>Nanhi-Owner/Taproom Manager; Requirements- keeps track of customer visits, how much customer spends, allow her to send mass emails. </a:t>
            </a:r>
            <a:endParaRPr/>
          </a:p>
          <a:p>
            <a:pPr indent="0" lvl="0" marL="0" rtl="0" algn="l">
              <a:lnSpc>
                <a:spcPct val="100000"/>
              </a:lnSpc>
              <a:spcBef>
                <a:spcPts val="0"/>
              </a:spcBef>
              <a:spcAft>
                <a:spcPts val="0"/>
              </a:spcAft>
              <a:buSzPts val="1100"/>
              <a:buNone/>
            </a:pPr>
            <a:r>
              <a:rPr lang="en-US"/>
              <a:t>Larissa-Shift lead: system is efficient and require a very detailed and organized training</a:t>
            </a:r>
            <a:endParaRPr/>
          </a:p>
          <a:p>
            <a:pPr indent="0" lvl="0" marL="0" rtl="0" algn="l">
              <a:lnSpc>
                <a:spcPct val="100000"/>
              </a:lnSpc>
              <a:spcBef>
                <a:spcPts val="0"/>
              </a:spcBef>
              <a:spcAft>
                <a:spcPts val="0"/>
              </a:spcAft>
              <a:buSzPts val="1100"/>
              <a:buNone/>
            </a:pPr>
            <a:r>
              <a:rPr lang="en-US"/>
              <a:t>Ashley-Biertender and Brewer;dynamic system to build upon; wants contact information for technical issues</a:t>
            </a:r>
            <a:endParaRPr/>
          </a:p>
          <a:p>
            <a:pPr indent="0" lvl="0" marL="0" rtl="0" algn="l">
              <a:lnSpc>
                <a:spcPct val="100000"/>
              </a:lnSpc>
              <a:spcBef>
                <a:spcPts val="0"/>
              </a:spcBef>
              <a:spcAft>
                <a:spcPts val="0"/>
              </a:spcAft>
              <a:buSzPts val="1100"/>
              <a:buNone/>
            </a:pPr>
            <a:r>
              <a:rPr lang="en-US"/>
              <a:t>John-Customer: ease of access specifically an easy way to access customer information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Initial Feasibility Analysis</a:t>
            </a:r>
            <a:endParaRPr/>
          </a:p>
        </p:txBody>
      </p:sp>
      <p:sp>
        <p:nvSpPr>
          <p:cNvPr id="273" name="Google Shape;27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This is our client’s Current Business List that is implemented at our client’s’ facility that we wanted to keep in mind when making our system. </a:t>
            </a:r>
            <a:endParaRPr/>
          </a:p>
          <a:p>
            <a:pPr indent="0" lvl="0" marL="0" rtl="0" algn="l">
              <a:lnSpc>
                <a:spcPct val="100000"/>
              </a:lnSpc>
              <a:spcBef>
                <a:spcPts val="0"/>
              </a:spcBef>
              <a:spcAft>
                <a:spcPts val="0"/>
              </a:spcAft>
              <a:buSzPts val="1100"/>
              <a:buNone/>
            </a:pPr>
            <a:r>
              <a:rPr lang="en-US"/>
              <a:t>To point out a few rules</a:t>
            </a:r>
            <a:endParaRPr/>
          </a:p>
          <a:p>
            <a:pPr indent="0" lvl="0" marL="0" rtl="0" algn="l">
              <a:spcBef>
                <a:spcPts val="0"/>
              </a:spcBef>
              <a:spcAft>
                <a:spcPts val="0"/>
              </a:spcAft>
              <a:buClr>
                <a:schemeClr val="dk1"/>
              </a:buClr>
              <a:buSzPts val="1100"/>
              <a:buFont typeface="Arial"/>
              <a:buNone/>
            </a:pPr>
            <a:r>
              <a:rPr lang="en-US">
                <a:solidFill>
                  <a:schemeClr val="dk1"/>
                </a:solidFill>
              </a:rPr>
              <a:t>customer forgets their credit card, klaus brewing company closes the tab and adds 20% gratuity</a:t>
            </a:r>
            <a:endParaRPr/>
          </a:p>
          <a:p>
            <a:pPr indent="0" lvl="0" marL="0" rtl="0" algn="l">
              <a:lnSpc>
                <a:spcPct val="100000"/>
              </a:lnSpc>
              <a:spcBef>
                <a:spcPts val="0"/>
              </a:spcBef>
              <a:spcAft>
                <a:spcPts val="0"/>
              </a:spcAft>
              <a:buSzPts val="1100"/>
              <a:buNone/>
            </a:pPr>
            <a:r>
              <a:rPr lang="en-US"/>
              <a:t>Stein night: customer brings a stein and they get free drinks up to a liter.</a:t>
            </a:r>
            <a:endParaRPr/>
          </a:p>
          <a:p>
            <a:pPr indent="0" lvl="0" marL="0" rtl="0" algn="l">
              <a:lnSpc>
                <a:spcPct val="100000"/>
              </a:lnSpc>
              <a:spcBef>
                <a:spcPts val="0"/>
              </a:spcBef>
              <a:spcAft>
                <a:spcPts val="0"/>
              </a:spcAft>
              <a:buSzPts val="1100"/>
              <a:buNone/>
            </a:pPr>
            <a:r>
              <a:rPr lang="en-US"/>
              <a:t>Tokens can only be exchanged for one pint of core bier and does not expire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Moving on to the current business activity list</a:t>
            </a:r>
            <a:endParaRPr/>
          </a:p>
        </p:txBody>
      </p:sp>
      <p:sp>
        <p:nvSpPr>
          <p:cNvPr id="304" name="Google Shape;30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9" name="Google Shape;33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 knew we wanted to create the basis of an order processing system which itemizes merchandise and bier as well as a database for customer data. This will allow us to track customer orders and purchases and allow the clients to keep track of how often the customer visitied, and how much the customer spends.</a:t>
            </a:r>
            <a:endParaRPr/>
          </a:p>
          <a:p>
            <a:pPr indent="0" lvl="0" marL="0" rtl="0" algn="l">
              <a:lnSpc>
                <a:spcPct val="100000"/>
              </a:lnSpc>
              <a:spcBef>
                <a:spcPts val="0"/>
              </a:spcBef>
              <a:spcAft>
                <a:spcPts val="0"/>
              </a:spcAft>
              <a:buSzPts val="1100"/>
              <a:buNone/>
            </a:pPr>
            <a:r>
              <a:rPr lang="en-US"/>
              <a:t>The difference in the two options are would we integrate the application into website or create a separate database.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Moving on to Phase II</a:t>
            </a:r>
            <a:endParaRPr/>
          </a:p>
        </p:txBody>
      </p:sp>
      <p:sp>
        <p:nvSpPr>
          <p:cNvPr id="406" name="Google Shape;40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Decided to make separate application because our client let us know they do not have complete control of their website. We agreed to deliver our best work with our client’s requirements in mind. Klaus understood our analysis, our agreement, and authorized us to move forward.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Moving on to the updated version of Klaus Brewing Company background</a:t>
            </a:r>
            <a:endParaRPr/>
          </a:p>
        </p:txBody>
      </p:sp>
      <p:sp>
        <p:nvSpPr>
          <p:cNvPr id="421" name="Google Shape;42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Business Rule List-not exhausted. We do not have all rules because our client had limited time to talk through this with us due to COVID-19 issues, but this is what we agreed on so far.</a:t>
            </a:r>
            <a:endParaRPr/>
          </a:p>
          <a:p>
            <a:pPr indent="0" lvl="0" marL="0" rtl="0" algn="l">
              <a:lnSpc>
                <a:spcPct val="100000"/>
              </a:lnSpc>
              <a:spcBef>
                <a:spcPts val="0"/>
              </a:spcBef>
              <a:spcAft>
                <a:spcPts val="0"/>
              </a:spcAft>
              <a:buSzPts val="1100"/>
              <a:buNone/>
            </a:pPr>
            <a:r>
              <a:rPr lang="en-US"/>
              <a:t>Customer Purchase should be recorded so as to update the loyalty program</a:t>
            </a:r>
            <a:endParaRPr/>
          </a:p>
          <a:p>
            <a:pPr indent="0" lvl="0" marL="0" rtl="0" algn="l">
              <a:lnSpc>
                <a:spcPct val="100000"/>
              </a:lnSpc>
              <a:spcBef>
                <a:spcPts val="0"/>
              </a:spcBef>
              <a:spcAft>
                <a:spcPts val="0"/>
              </a:spcAft>
              <a:buSzPts val="1100"/>
              <a:buNone/>
            </a:pPr>
            <a:r>
              <a:rPr lang="en-US"/>
              <a:t>	employee has to prompt for customer information to access customer profile</a:t>
            </a:r>
            <a:endParaRPr/>
          </a:p>
          <a:p>
            <a:pPr indent="0" lvl="0" marL="0" rtl="0" algn="l">
              <a:lnSpc>
                <a:spcPct val="100000"/>
              </a:lnSpc>
              <a:spcBef>
                <a:spcPts val="0"/>
              </a:spcBef>
              <a:spcAft>
                <a:spcPts val="0"/>
              </a:spcAft>
              <a:buSzPts val="1100"/>
              <a:buNone/>
            </a:pPr>
            <a:r>
              <a:rPr lang="en-US"/>
              <a:t>7 dollars = 1 point</a:t>
            </a:r>
            <a:endParaRPr/>
          </a:p>
          <a:p>
            <a:pPr indent="0" lvl="0" marL="0" rtl="0" algn="l">
              <a:lnSpc>
                <a:spcPct val="100000"/>
              </a:lnSpc>
              <a:spcBef>
                <a:spcPts val="0"/>
              </a:spcBef>
              <a:spcAft>
                <a:spcPts val="0"/>
              </a:spcAft>
              <a:buSzPts val="1100"/>
              <a:buNone/>
            </a:pPr>
            <a:r>
              <a:rPr lang="en-US"/>
              <a:t>returns will not affect points.</a:t>
            </a:r>
            <a:endParaRPr/>
          </a:p>
          <a:p>
            <a:pPr indent="0" lvl="0" marL="0" rtl="0" algn="l">
              <a:lnSpc>
                <a:spcPct val="100000"/>
              </a:lnSpc>
              <a:spcBef>
                <a:spcPts val="0"/>
              </a:spcBef>
              <a:spcAft>
                <a:spcPts val="0"/>
              </a:spcAft>
              <a:buSzPts val="1100"/>
              <a:buNone/>
            </a:pPr>
            <a:r>
              <a:rPr lang="en-US"/>
              <a:t>Employees and customer should always make sure information is updated.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Moving forward to the CRUD Matrix</a:t>
            </a:r>
            <a:endParaRPr/>
          </a:p>
          <a:p>
            <a:pPr indent="0" lvl="0" marL="0" rtl="0" algn="l">
              <a:lnSpc>
                <a:spcPct val="100000"/>
              </a:lnSpc>
              <a:spcBef>
                <a:spcPts val="0"/>
              </a:spcBef>
              <a:spcAft>
                <a:spcPts val="0"/>
              </a:spcAft>
              <a:buSzPts val="1100"/>
              <a:buNone/>
            </a:pPr>
            <a:r>
              <a:t/>
            </a:r>
            <a:endParaRPr/>
          </a:p>
        </p:txBody>
      </p:sp>
      <p:sp>
        <p:nvSpPr>
          <p:cNvPr id="467" name="Google Shape;46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 will give a brief summary of our Phase I results including an introduction of our client.</a:t>
            </a:r>
            <a:endParaRPr/>
          </a:p>
        </p:txBody>
      </p:sp>
      <p:sp>
        <p:nvSpPr>
          <p:cNvPr id="136" name="Google Shape;13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Activity List the major difference is in the daily tasks.</a:t>
            </a:r>
            <a:endParaRPr/>
          </a:p>
          <a:p>
            <a:pPr indent="0" lvl="0" marL="0" rtl="0" algn="l">
              <a:lnSpc>
                <a:spcPct val="100000"/>
              </a:lnSpc>
              <a:spcBef>
                <a:spcPts val="0"/>
              </a:spcBef>
              <a:spcAft>
                <a:spcPts val="0"/>
              </a:spcAft>
              <a:buSzPts val="1100"/>
              <a:buNone/>
            </a:pPr>
            <a:r>
              <a:rPr lang="en-US"/>
              <a:t>The employee has to prompt if the customer is a loyalty program member or not. If they are prompt for email or phone number. If not and prompt customer to sign up.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IF new customer and if the employee cannot bring up customer profile in store, the customers have option to keep receipt and for a limited time can either sign up if new customer or sign in if returning customer and add receipt number to incrue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Moving on to CRUD matrix</a:t>
            </a:r>
            <a:endParaRPr/>
          </a:p>
        </p:txBody>
      </p:sp>
      <p:sp>
        <p:nvSpPr>
          <p:cNvPr id="473" name="Google Shape;47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 name="Google Shape;47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0" name="Google Shape;49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8" name="Google Shape;51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 focused on the payment options process.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So the manager has to tell the system if the tab will be opened or closed which will allow for certain payment options. Once payment option is chosen it will be stored and the information will be sent to the order processing system. The system will process the information and send confirmation to the manager if the payment option was processed.</a:t>
            </a:r>
            <a:endParaRPr/>
          </a:p>
        </p:txBody>
      </p:sp>
      <p:sp>
        <p:nvSpPr>
          <p:cNvPr id="530" name="Google Shape;53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8" name="Google Shape;608;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Faryal and I was supposed to introduce the application prototype but unfortunately she is sick so I will be taken over so bear with me. We made a nonoperational prototype and broke it into three parts-customer view, employee view, and POS view. Another note, is that the features are not exhausted and some things might change, but we did work very hard on the prototype to aide us in future development. </a:t>
            </a:r>
            <a:endParaRPr/>
          </a:p>
        </p:txBody>
      </p:sp>
      <p:sp>
        <p:nvSpPr>
          <p:cNvPr id="620" name="Google Shape;620;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First we will focus on customer view.</a:t>
            </a:r>
            <a:endParaRPr/>
          </a:p>
        </p:txBody>
      </p:sp>
      <p:sp>
        <p:nvSpPr>
          <p:cNvPr id="629" name="Google Shape;629;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Customer can access web application on Klaus’s main website. At the top is a link that will allow the customer to access the separate application. Moving on to the next slide.</a:t>
            </a:r>
            <a:endParaRPr/>
          </a:p>
        </p:txBody>
      </p:sp>
      <p:sp>
        <p:nvSpPr>
          <p:cNvPr id="637" name="Google Shape;637;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link will take them straight to the log in page. Next we will Go over  some of the features. </a:t>
            </a:r>
            <a:endParaRPr/>
          </a:p>
          <a:p>
            <a:pPr indent="0" lvl="0" marL="0" rtl="0" algn="l">
              <a:spcBef>
                <a:spcPts val="0"/>
              </a:spcBef>
              <a:spcAft>
                <a:spcPts val="0"/>
              </a:spcAft>
              <a:buClr>
                <a:schemeClr val="dk1"/>
              </a:buClr>
              <a:buSzPts val="1100"/>
              <a:buFont typeface="Arial"/>
              <a:buNone/>
            </a:pPr>
            <a:r>
              <a:rPr lang="en-US">
                <a:solidFill>
                  <a:schemeClr val="dk1"/>
                </a:solidFill>
              </a:rPr>
              <a:t>If need to sign up they will click the sign up here and it will take them to the sign in form.</a:t>
            </a:r>
            <a:endParaRPr/>
          </a:p>
        </p:txBody>
      </p:sp>
      <p:sp>
        <p:nvSpPr>
          <p:cNvPr id="642" name="Google Shape;642;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In the sign up form the form will allow the users to add needed information such as email phone number and name. They can submit that information to create their profile. Next we will go over what the customer might see if they sign in as a returning customer.</a:t>
            </a:r>
            <a:endParaRPr/>
          </a:p>
        </p:txBody>
      </p:sp>
      <p:sp>
        <p:nvSpPr>
          <p:cNvPr id="650" name="Google Shape;65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login page should give information about the customer as well as an overview of their loyalty information. To delve into the menu..</a:t>
            </a:r>
            <a:endParaRPr/>
          </a:p>
        </p:txBody>
      </p:sp>
      <p:sp>
        <p:nvSpPr>
          <p:cNvPr id="660" name="Google Shape;660;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contact tab should provide contact information. Also provides the customer the ability to update information that might change such as an email or phone number.</a:t>
            </a:r>
            <a:endParaRPr/>
          </a:p>
        </p:txBody>
      </p:sp>
      <p:sp>
        <p:nvSpPr>
          <p:cNvPr id="670" name="Google Shape;67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0" name="Google Shape;68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Chantera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 had three </a:t>
            </a:r>
            <a:r>
              <a:rPr lang="en-US"/>
              <a:t>prospective</a:t>
            </a:r>
            <a:r>
              <a:rPr lang="en-US"/>
              <a:t> clients. The first client was a hair salon found by Faryal but the owner became uninterested and too busy to continue working with us.</a:t>
            </a:r>
            <a:endParaRPr/>
          </a:p>
          <a:p>
            <a:pPr indent="0" lvl="0" marL="0" rtl="0" algn="l">
              <a:lnSpc>
                <a:spcPct val="100000"/>
              </a:lnSpc>
              <a:spcBef>
                <a:spcPts val="0"/>
              </a:spcBef>
              <a:spcAft>
                <a:spcPts val="0"/>
              </a:spcAft>
              <a:buSzPts val="1100"/>
              <a:buNone/>
            </a:pPr>
            <a:r>
              <a:rPr lang="en-US"/>
              <a:t>-2nd client was a manufacturing company found by Chantera that was in the middle of switching CEO’s. It became unclear if the new CEO would allow us to continue working with the company and access their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-3rd client was a Brewing Company founded by Sean. Client was happy  and willing to work with us and another benefit was that Sean point of contact is his family.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Moving to the next slide that covers our client’s background.</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Moving on to the order history tab this provides an overview of all their orders. They can click on the order no link to access even more information.</a:t>
            </a:r>
            <a:endParaRPr/>
          </a:p>
        </p:txBody>
      </p:sp>
      <p:sp>
        <p:nvSpPr>
          <p:cNvPr id="700" name="Google Shape;700;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Details of a specific order</a:t>
            </a:r>
            <a:endParaRPr/>
          </a:p>
        </p:txBody>
      </p:sp>
      <p:sp>
        <p:nvSpPr>
          <p:cNvPr id="710" name="Google Shape;710;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Rewards </a:t>
            </a:r>
            <a:endParaRPr/>
          </a:p>
        </p:txBody>
      </p:sp>
      <p:sp>
        <p:nvSpPr>
          <p:cNvPr id="720" name="Google Shape;72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5" name="Google Shape;735;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5" name="Google Shape;745;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5" name="Google Shape;765;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 name="Google Shape;775;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5" name="Google Shape;795;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Moving to next slide</a:t>
            </a:r>
            <a:endParaRPr/>
          </a:p>
        </p:txBody>
      </p:sp>
      <p:sp>
        <p:nvSpPr>
          <p:cNvPr id="800" name="Google Shape;800;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0" name="Google Shape;810;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3" name="Google Shape;833;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0" name="Google Shape;850;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7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79"/>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9"/>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18" name="Google Shape;18;p79"/>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9"/>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8" name="Shape 78"/>
        <p:cNvGrpSpPr/>
        <p:nvPr/>
      </p:nvGrpSpPr>
      <p:grpSpPr>
        <a:xfrm>
          <a:off x="0" y="0"/>
          <a:ext cx="0" cy="0"/>
          <a:chOff x="0" y="0"/>
          <a:chExt cx="0" cy="0"/>
        </a:xfrm>
      </p:grpSpPr>
      <p:sp>
        <p:nvSpPr>
          <p:cNvPr id="79" name="Google Shape;79;p90"/>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9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90"/>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2" name="Google Shape;82;p9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9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91"/>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91"/>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1"/>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89" name="Google Shape;89;p91"/>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91"/>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91"/>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1" name="Shape 101"/>
        <p:cNvGrpSpPr/>
        <p:nvPr/>
      </p:nvGrpSpPr>
      <p:grpSpPr>
        <a:xfrm>
          <a:off x="0" y="0"/>
          <a:ext cx="0" cy="0"/>
          <a:chOff x="0" y="0"/>
          <a:chExt cx="0" cy="0"/>
        </a:xfrm>
      </p:grpSpPr>
      <p:sp>
        <p:nvSpPr>
          <p:cNvPr id="102" name="Google Shape;102;p8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8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05" name="Google Shape;105;p8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8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83"/>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80"/>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8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25" name="Google Shape;25;p8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80"/>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8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8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2" name="Shape 32"/>
        <p:cNvGrpSpPr/>
        <p:nvPr/>
      </p:nvGrpSpPr>
      <p:grpSpPr>
        <a:xfrm>
          <a:off x="0" y="0"/>
          <a:ext cx="0" cy="0"/>
          <a:chOff x="0" y="0"/>
          <a:chExt cx="0" cy="0"/>
        </a:xfrm>
      </p:grpSpPr>
      <p:sp>
        <p:nvSpPr>
          <p:cNvPr id="33" name="Google Shape;33;p84"/>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84"/>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F276A"/>
              </a:buClr>
              <a:buSzPts val="2000"/>
              <a:buFont typeface="Gill Sans"/>
              <a:buNone/>
              <a:defRPr b="0" sz="2000">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4"/>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36" name="Google Shape;36;p84"/>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37" name="Google Shape;37;p8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 name="Shape 40"/>
        <p:cNvGrpSpPr/>
        <p:nvPr/>
      </p:nvGrpSpPr>
      <p:grpSpPr>
        <a:xfrm>
          <a:off x="0" y="0"/>
          <a:ext cx="0" cy="0"/>
          <a:chOff x="0" y="0"/>
          <a:chExt cx="0" cy="0"/>
        </a:xfrm>
      </p:grpSpPr>
      <p:sp>
        <p:nvSpPr>
          <p:cNvPr id="41" name="Google Shape;41;p85"/>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85"/>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5"/>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44" name="Google Shape;44;p8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7" name="Shape 47"/>
        <p:cNvGrpSpPr/>
        <p:nvPr/>
      </p:nvGrpSpPr>
      <p:grpSpPr>
        <a:xfrm>
          <a:off x="0" y="0"/>
          <a:ext cx="0" cy="0"/>
          <a:chOff x="0" y="0"/>
          <a:chExt cx="0" cy="0"/>
        </a:xfrm>
      </p:grpSpPr>
      <p:sp>
        <p:nvSpPr>
          <p:cNvPr id="48" name="Google Shape;48;p8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8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6"/>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1" name="Google Shape;51;p86"/>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2" name="Google Shape;52;p8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5" name="Shape 55"/>
        <p:cNvGrpSpPr/>
        <p:nvPr/>
      </p:nvGrpSpPr>
      <p:grpSpPr>
        <a:xfrm>
          <a:off x="0" y="0"/>
          <a:ext cx="0" cy="0"/>
          <a:chOff x="0" y="0"/>
          <a:chExt cx="0" cy="0"/>
        </a:xfrm>
      </p:grpSpPr>
      <p:sp>
        <p:nvSpPr>
          <p:cNvPr id="56" name="Google Shape;56;p87"/>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7"/>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9" name="Google Shape;59;p87"/>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0" name="Google Shape;60;p87"/>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61" name="Google Shape;61;p87"/>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2" name="Google Shape;62;p8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sp>
        <p:nvSpPr>
          <p:cNvPr id="66" name="Google Shape;66;p88"/>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88"/>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8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sp>
        <p:nvSpPr>
          <p:cNvPr id="72" name="Google Shape;72;p89"/>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89"/>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normAutofit/>
          </a:bodyPr>
          <a:lstStyle>
            <a:lvl1pPr lvl="0" marR="0" rtl="0" algn="ctr">
              <a:lnSpc>
                <a:spcPct val="100000"/>
              </a:lnSpc>
              <a:spcBef>
                <a:spcPts val="32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1pPr>
            <a:lvl2pPr lvl="1"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2pPr>
            <a:lvl3pPr lvl="2"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3pPr>
            <a:lvl4pPr lvl="3"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4pPr>
            <a:lvl5pPr lvl="4"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5pPr>
            <a:lvl6pPr lvl="5"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6pPr>
            <a:lvl7pPr lvl="6"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7pPr>
            <a:lvl8pPr lvl="7"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8pPr>
            <a:lvl9pPr lvl="8" marR="0" rtl="0" algn="l">
              <a:lnSpc>
                <a:spcPct val="100000"/>
              </a:lnSpc>
              <a:spcBef>
                <a:spcPts val="600"/>
              </a:spcBef>
              <a:spcAft>
                <a:spcPts val="60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9pPr>
          </a:lstStyle>
          <a:p/>
        </p:txBody>
      </p:sp>
      <p:sp>
        <p:nvSpPr>
          <p:cNvPr id="74" name="Google Shape;74;p89"/>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75" name="Google Shape;75;p8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78"/>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7" name="Google Shape;7;p78"/>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 name="Google Shape;8;p7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9" name="Google Shape;9;p7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0" name="Google Shape;10;p7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7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7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7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 name="Shape 92"/>
        <p:cNvGrpSpPr/>
        <p:nvPr/>
      </p:nvGrpSpPr>
      <p:grpSpPr>
        <a:xfrm>
          <a:off x="0" y="0"/>
          <a:ext cx="0" cy="0"/>
          <a:chOff x="0" y="0"/>
          <a:chExt cx="0" cy="0"/>
        </a:xfrm>
      </p:grpSpPr>
      <p:sp>
        <p:nvSpPr>
          <p:cNvPr id="93" name="Google Shape;93;p82"/>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1"/>
              </a:buClr>
              <a:buSzPts val="2800"/>
              <a:buFont typeface="Gill Sans"/>
              <a:buNone/>
              <a:defRPr b="0" i="0" sz="2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94" name="Google Shape;94;p82"/>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lt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lt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lt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9pPr>
          </a:lstStyle>
          <a:p/>
        </p:txBody>
      </p:sp>
      <p:sp>
        <p:nvSpPr>
          <p:cNvPr id="95" name="Google Shape;95;p8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96" name="Google Shape;96;p8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97" name="Google Shape;97;p8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8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8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8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hyperlink" Target="http://www.brewersassociation.org/press-releases/brewers-association-releases-annual-growth-report/" TargetMode="External"/><Relationship Id="rId4" Type="http://schemas.openxmlformats.org/officeDocument/2006/relationships/hyperlink" Target="http://www.chron.com/business/texas-inc/article/Houston-s-craft-beer-craze-more-than-doubles-14370128.php" TargetMode="External"/><Relationship Id="rId5" Type="http://schemas.openxmlformats.org/officeDocument/2006/relationships/hyperlink" Target="http://www.klausbrewing.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1" name="Shape 111"/>
        <p:cNvGrpSpPr/>
        <p:nvPr/>
      </p:nvGrpSpPr>
      <p:grpSpPr>
        <a:xfrm>
          <a:off x="0" y="0"/>
          <a:ext cx="0" cy="0"/>
          <a:chOff x="0" y="0"/>
          <a:chExt cx="0" cy="0"/>
        </a:xfrm>
      </p:grpSpPr>
      <p:sp>
        <p:nvSpPr>
          <p:cNvPr id="112" name="Google Shape;112;p1"/>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13" name="Google Shape;113;p1"/>
          <p:cNvSpPr/>
          <p:nvPr/>
        </p:nvSpPr>
        <p:spPr>
          <a:xfrm>
            <a:off x="4246851" y="638175"/>
            <a:ext cx="7485542" cy="57523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txBox="1"/>
          <p:nvPr>
            <p:ph type="ctrTitle"/>
          </p:nvPr>
        </p:nvSpPr>
        <p:spPr>
          <a:xfrm>
            <a:off x="4579243" y="1419225"/>
            <a:ext cx="6798608"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a:solidFill>
                  <a:srgbClr val="FFFFFF"/>
                </a:solidFill>
              </a:rPr>
              <a:t>KLAUS BREWING COMPANY FINAL SOLUTION</a:t>
            </a:r>
            <a:endParaRPr/>
          </a:p>
        </p:txBody>
      </p:sp>
      <p:sp>
        <p:nvSpPr>
          <p:cNvPr id="115" name="Google Shape;115;p1"/>
          <p:cNvSpPr txBox="1"/>
          <p:nvPr>
            <p:ph idx="1" type="subTitle"/>
          </p:nvPr>
        </p:nvSpPr>
        <p:spPr>
          <a:xfrm>
            <a:off x="4579243" y="3505095"/>
            <a:ext cx="6798608" cy="173365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72"/>
              <a:buNone/>
            </a:pPr>
            <a:r>
              <a:rPr lang="en-US">
                <a:solidFill>
                  <a:srgbClr val="FFFFFF"/>
                </a:solidFill>
              </a:rPr>
              <a:t>BY:FINAL PATH CONSULTING</a:t>
            </a:r>
            <a:endParaRPr/>
          </a:p>
        </p:txBody>
      </p:sp>
      <p:sp>
        <p:nvSpPr>
          <p:cNvPr id="116" name="Google Shape;116;p1"/>
          <p:cNvSpPr/>
          <p:nvPr/>
        </p:nvSpPr>
        <p:spPr>
          <a:xfrm>
            <a:off x="454391" y="641102"/>
            <a:ext cx="3695019" cy="2827037"/>
          </a:xfrm>
          <a:prstGeom prst="rect">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ood, table&#10;&#10;Description generated with very high confidence" id="117" name="Google Shape;117;p1"/>
          <p:cNvPicPr preferRelativeResize="0"/>
          <p:nvPr/>
        </p:nvPicPr>
        <p:blipFill rotWithShape="1">
          <a:blip r:embed="rId3">
            <a:alphaModFix/>
          </a:blip>
          <a:srcRect b="0" l="0" r="0" t="0"/>
          <a:stretch/>
        </p:blipFill>
        <p:spPr>
          <a:xfrm>
            <a:off x="785870" y="1156372"/>
            <a:ext cx="3032063" cy="1796497"/>
          </a:xfrm>
          <a:prstGeom prst="rect">
            <a:avLst/>
          </a:prstGeom>
          <a:noFill/>
          <a:ln>
            <a:noFill/>
          </a:ln>
        </p:spPr>
      </p:pic>
      <p:pic>
        <p:nvPicPr>
          <p:cNvPr descr="A picture containing sitting, monitor, phone, computer&#10;&#10;Description generated with very high confidence" id="118" name="Google Shape;118;p1"/>
          <p:cNvPicPr preferRelativeResize="0"/>
          <p:nvPr/>
        </p:nvPicPr>
        <p:blipFill rotWithShape="1">
          <a:blip r:embed="rId4">
            <a:alphaModFix/>
          </a:blip>
          <a:srcRect b="0" l="0" r="0" t="0"/>
          <a:stretch/>
        </p:blipFill>
        <p:spPr>
          <a:xfrm>
            <a:off x="1208707" y="3881184"/>
            <a:ext cx="2186388" cy="2186388"/>
          </a:xfrm>
          <a:prstGeom prst="rect">
            <a:avLst/>
          </a:prstGeom>
          <a:noFill/>
          <a:ln>
            <a:noFill/>
          </a:ln>
        </p:spPr>
      </p:pic>
      <p:sp>
        <p:nvSpPr>
          <p:cNvPr id="119" name="Google Shape;119;p1"/>
          <p:cNvSpPr/>
          <p:nvPr/>
        </p:nvSpPr>
        <p:spPr>
          <a:xfrm>
            <a:off x="455134" y="3557674"/>
            <a:ext cx="3695019" cy="2827037"/>
          </a:xfrm>
          <a:prstGeom prst="rect">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1" name="Shape 181"/>
        <p:cNvGrpSpPr/>
        <p:nvPr/>
      </p:nvGrpSpPr>
      <p:grpSpPr>
        <a:xfrm>
          <a:off x="0" y="0"/>
          <a:ext cx="0" cy="0"/>
          <a:chOff x="0" y="0"/>
          <a:chExt cx="0" cy="0"/>
        </a:xfrm>
      </p:grpSpPr>
      <p:sp>
        <p:nvSpPr>
          <p:cNvPr id="182" name="Google Shape;182;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2800"/>
              <a:buFont typeface="Gill Sans"/>
              <a:buNone/>
            </a:pPr>
            <a:r>
              <a:rPr lang="en-US">
                <a:solidFill>
                  <a:srgbClr val="FFFFFF"/>
                </a:solidFill>
              </a:rPr>
              <a:t>COMMUNICATION PLAN</a:t>
            </a:r>
            <a:endParaRPr/>
          </a:p>
        </p:txBody>
      </p:sp>
      <p:sp>
        <p:nvSpPr>
          <p:cNvPr id="183" name="Google Shape;183;p10"/>
          <p:cNvSpPr/>
          <p:nvPr/>
        </p:nvSpPr>
        <p:spPr>
          <a:xfrm>
            <a:off x="446533" y="2180496"/>
            <a:ext cx="5404639" cy="4045683"/>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screenshot of a cell phone&#10;&#10;Description generated with very high confidence" id="184" name="Google Shape;184;p10"/>
          <p:cNvPicPr preferRelativeResize="0"/>
          <p:nvPr/>
        </p:nvPicPr>
        <p:blipFill rotWithShape="1">
          <a:blip r:embed="rId3">
            <a:alphaModFix/>
          </a:blip>
          <a:srcRect b="0" l="0" r="0" t="0"/>
          <a:stretch/>
        </p:blipFill>
        <p:spPr>
          <a:xfrm>
            <a:off x="657225" y="2417766"/>
            <a:ext cx="4962525" cy="3535798"/>
          </a:xfrm>
          <a:prstGeom prst="rect">
            <a:avLst/>
          </a:prstGeom>
          <a:noFill/>
          <a:ln>
            <a:noFill/>
          </a:ln>
        </p:spPr>
      </p:pic>
      <p:sp>
        <p:nvSpPr>
          <p:cNvPr id="185" name="Google Shape;185;p10"/>
          <p:cNvSpPr txBox="1"/>
          <p:nvPr>
            <p:ph idx="1" type="body"/>
          </p:nvPr>
        </p:nvSpPr>
        <p:spPr>
          <a:xfrm>
            <a:off x="6335805" y="2180496"/>
            <a:ext cx="5275001" cy="4045683"/>
          </a:xfrm>
          <a:prstGeom prst="rect">
            <a:avLst/>
          </a:prstGeom>
          <a:noFill/>
          <a:ln>
            <a:noFill/>
          </a:ln>
        </p:spPr>
        <p:txBody>
          <a:bodyPr anchorCtr="0" anchor="ctr" bIns="45700" lIns="91425" spcFirstLastPara="1" rIns="91425" wrap="square" tIns="45700">
            <a:normAutofit/>
          </a:bodyPr>
          <a:lstStyle/>
          <a:p>
            <a:pPr indent="-305435" lvl="0" marL="305435" rtl="0" algn="l">
              <a:lnSpc>
                <a:spcPct val="80000"/>
              </a:lnSpc>
              <a:spcBef>
                <a:spcPts val="0"/>
              </a:spcBef>
              <a:spcAft>
                <a:spcPts val="0"/>
              </a:spcAft>
              <a:buSzPts val="1408"/>
              <a:buChar char="◼"/>
            </a:pPr>
            <a:r>
              <a:rPr lang="en-US" sz="1530"/>
              <a:t>Since communication is an extremely important key when it comes to succeeding in a project, our team is making sure that we communicate accordingly and are constantly keeping in check what updates or issues we need to work on as a team and as individuals.</a:t>
            </a:r>
            <a:endParaRPr sz="1530"/>
          </a:p>
          <a:p>
            <a:pPr indent="-305435" lvl="0" marL="305435" rtl="0" algn="l">
              <a:lnSpc>
                <a:spcPct val="80000"/>
              </a:lnSpc>
              <a:spcBef>
                <a:spcPts val="906"/>
              </a:spcBef>
              <a:spcAft>
                <a:spcPts val="0"/>
              </a:spcAft>
              <a:buSzPts val="1408"/>
              <a:buChar char="◼"/>
            </a:pPr>
            <a:r>
              <a:rPr lang="en-US" sz="1530"/>
              <a:t>Using google drive, the entire team can keep up with all deliverables since everyone is required to submit their deliverable on the drive by specific date assigned to each individual.</a:t>
            </a:r>
            <a:endParaRPr sz="1530"/>
          </a:p>
          <a:p>
            <a:pPr indent="-305435" lvl="0" marL="305435" rtl="0" algn="l">
              <a:lnSpc>
                <a:spcPct val="80000"/>
              </a:lnSpc>
              <a:spcBef>
                <a:spcPts val="906"/>
              </a:spcBef>
              <a:spcAft>
                <a:spcPts val="0"/>
              </a:spcAft>
              <a:buSzPts val="1408"/>
              <a:buChar char="◼"/>
            </a:pPr>
            <a:r>
              <a:rPr lang="en-US" sz="1530"/>
              <a:t>Due to COVID-19, our weekly updates are still in schedule, but have been done online via TEAMS.</a:t>
            </a:r>
            <a:endParaRPr/>
          </a:p>
          <a:p>
            <a:pPr indent="-305435" lvl="0" marL="305435" rtl="0" algn="l">
              <a:lnSpc>
                <a:spcPct val="80000"/>
              </a:lnSpc>
              <a:spcBef>
                <a:spcPts val="906"/>
              </a:spcBef>
              <a:spcAft>
                <a:spcPts val="0"/>
              </a:spcAft>
              <a:buSzPts val="1408"/>
              <a:buChar char="◼"/>
            </a:pPr>
            <a:r>
              <a:rPr lang="en-US" sz="1530"/>
              <a:t>If a group member has any concern about updating or modifying the communications management plan, they can talk to project manager regarding their concern and project manager can update the communications management plan.</a:t>
            </a:r>
            <a:endParaRPr sz="1530"/>
          </a:p>
          <a:p>
            <a:pPr indent="-305435" lvl="0" marL="305435" rtl="0" algn="l">
              <a:lnSpc>
                <a:spcPct val="80000"/>
              </a:lnSpc>
              <a:spcBef>
                <a:spcPts val="906"/>
              </a:spcBef>
              <a:spcAft>
                <a:spcPts val="0"/>
              </a:spcAft>
              <a:buSzPts val="1408"/>
              <a:buChar char="◼"/>
            </a:pPr>
            <a:r>
              <a:rPr lang="en-US" sz="1530"/>
              <a:t>Informally,  if any team members has any individual questions or updates, they can chat via TEAMS or GroupChat.</a:t>
            </a:r>
            <a:endParaRPr/>
          </a:p>
          <a:p>
            <a:pPr indent="-216051" lvl="0" marL="305435" rtl="0" algn="l">
              <a:lnSpc>
                <a:spcPct val="80000"/>
              </a:lnSpc>
              <a:spcBef>
                <a:spcPts val="906"/>
              </a:spcBef>
              <a:spcAft>
                <a:spcPts val="0"/>
              </a:spcAft>
              <a:buSzPts val="1408"/>
              <a:buNone/>
            </a:pPr>
            <a:r>
              <a:t/>
            </a:r>
            <a:endParaRPr sz="153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1"/>
          <p:cNvSpPr txBox="1"/>
          <p:nvPr>
            <p:ph type="title"/>
          </p:nvPr>
        </p:nvSpPr>
        <p:spPr>
          <a:xfrm>
            <a:off x="612942" y="1210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520"/>
              <a:buFont typeface="Gill Sans"/>
              <a:buNone/>
            </a:pPr>
            <a:r>
              <a:rPr b="1" lang="en-US" sz="2520"/>
              <a:t>INITIAL PROBLEM STATEMENT</a:t>
            </a:r>
            <a:endParaRPr sz="2520"/>
          </a:p>
          <a:p>
            <a:pPr indent="0" lvl="0" marL="0" rtl="0" algn="l">
              <a:lnSpc>
                <a:spcPct val="100000"/>
              </a:lnSpc>
              <a:spcBef>
                <a:spcPts val="0"/>
              </a:spcBef>
              <a:spcAft>
                <a:spcPts val="0"/>
              </a:spcAft>
              <a:buClr>
                <a:schemeClr val="lt1"/>
              </a:buClr>
              <a:buSzPts val="2520"/>
              <a:buFont typeface="Gill Sans"/>
              <a:buNone/>
            </a:pPr>
            <a:br>
              <a:rPr lang="en-US" sz="2520"/>
            </a:br>
            <a:endParaRPr sz="2520"/>
          </a:p>
        </p:txBody>
      </p:sp>
      <p:sp>
        <p:nvSpPr>
          <p:cNvPr id="191" name="Google Shape;191;p11"/>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100000"/>
              </a:lnSpc>
              <a:spcBef>
                <a:spcPts val="0"/>
              </a:spcBef>
              <a:spcAft>
                <a:spcPts val="0"/>
              </a:spcAft>
              <a:buSzPts val="2208"/>
              <a:buFont typeface="Times New Roman"/>
              <a:buChar char="◼"/>
            </a:pPr>
            <a:r>
              <a:rPr lang="en-US" sz="2400">
                <a:latin typeface="Times New Roman"/>
                <a:ea typeface="Times New Roman"/>
                <a:cs typeface="Times New Roman"/>
                <a:sym typeface="Times New Roman"/>
              </a:rPr>
              <a:t>Our client Klaus Brewing Company, has a few needs that they want to be implemented into their business. </a:t>
            </a:r>
            <a:endParaRPr>
              <a:latin typeface="Times New Roman"/>
              <a:ea typeface="Times New Roman"/>
              <a:cs typeface="Times New Roman"/>
              <a:sym typeface="Times New Roman"/>
            </a:endParaRPr>
          </a:p>
          <a:p>
            <a:pPr indent="-305435" lvl="0" marL="305435" rtl="0" algn="l">
              <a:lnSpc>
                <a:spcPct val="100000"/>
              </a:lnSpc>
              <a:spcBef>
                <a:spcPts val="1080"/>
              </a:spcBef>
              <a:spcAft>
                <a:spcPts val="0"/>
              </a:spcAft>
              <a:buSzPts val="2208"/>
              <a:buFont typeface="Times New Roman"/>
              <a:buChar char="◼"/>
            </a:pPr>
            <a:r>
              <a:rPr lang="en-US" sz="2400">
                <a:latin typeface="Times New Roman"/>
                <a:ea typeface="Times New Roman"/>
                <a:cs typeface="Times New Roman"/>
                <a:sym typeface="Times New Roman"/>
              </a:rPr>
              <a:t>Our client will need a complex system that tracks orders and assigns it to a customer via an established client database. The system would also have to analyze these orders in a way to assist the company in creating a loyalty program for recurring customers as well as allow the company to send exclusive deals to their loyal customers.</a:t>
            </a:r>
            <a:endParaRPr sz="2400">
              <a:latin typeface="Times New Roman"/>
              <a:ea typeface="Times New Roman"/>
              <a:cs typeface="Times New Roman"/>
              <a:sym typeface="Times New Roman"/>
            </a:endParaRPr>
          </a:p>
          <a:p>
            <a:pPr indent="0" lvl="0" marL="0" rtl="0" algn="l">
              <a:lnSpc>
                <a:spcPct val="100000"/>
              </a:lnSpc>
              <a:spcBef>
                <a:spcPts val="1080"/>
              </a:spcBef>
              <a:spcAft>
                <a:spcPts val="0"/>
              </a:spcAft>
              <a:buSzPts val="2208"/>
              <a:buNone/>
            </a:pPr>
            <a:r>
              <a:t/>
            </a:r>
            <a:endParaRPr sz="2400">
              <a:latin typeface="Geo"/>
              <a:ea typeface="Geo"/>
              <a:cs typeface="Geo"/>
              <a:sym typeface="Ge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5" name="Shape 195"/>
        <p:cNvGrpSpPr/>
        <p:nvPr/>
      </p:nvGrpSpPr>
      <p:grpSpPr>
        <a:xfrm>
          <a:off x="0" y="0"/>
          <a:ext cx="0" cy="0"/>
          <a:chOff x="0" y="0"/>
          <a:chExt cx="0" cy="0"/>
        </a:xfrm>
      </p:grpSpPr>
      <p:sp>
        <p:nvSpPr>
          <p:cNvPr id="196" name="Google Shape;196;p1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close up of text on a black background&#10;&#10;Description generated with very high confidence" id="201" name="Google Shape;201;p12"/>
          <p:cNvPicPr preferRelativeResize="0"/>
          <p:nvPr/>
        </p:nvPicPr>
        <p:blipFill rotWithShape="1">
          <a:blip r:embed="rId3">
            <a:alphaModFix/>
          </a:blip>
          <a:srcRect b="0" l="0" r="0" t="0"/>
          <a:stretch/>
        </p:blipFill>
        <p:spPr>
          <a:xfrm>
            <a:off x="782747" y="666665"/>
            <a:ext cx="6282728" cy="5781802"/>
          </a:xfrm>
          <a:prstGeom prst="rect">
            <a:avLst/>
          </a:prstGeom>
          <a:noFill/>
          <a:ln>
            <a:noFill/>
          </a:ln>
        </p:spPr>
      </p:pic>
      <p:sp>
        <p:nvSpPr>
          <p:cNvPr id="202" name="Google Shape;202;p1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SCOPE DIAGRAM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CURRENT SYSTEM DESCRIPTION</a:t>
            </a:r>
            <a:endParaRPr/>
          </a:p>
        </p:txBody>
      </p:sp>
      <p:sp>
        <p:nvSpPr>
          <p:cNvPr id="209" name="Google Shape;209;p13"/>
          <p:cNvSpPr txBox="1"/>
          <p:nvPr>
            <p:ph idx="1" type="body"/>
          </p:nvPr>
        </p:nvSpPr>
        <p:spPr>
          <a:xfrm>
            <a:off x="430031" y="2186887"/>
            <a:ext cx="11043992" cy="4296529"/>
          </a:xfrm>
          <a:prstGeom prst="rect">
            <a:avLst/>
          </a:prstGeom>
          <a:noFill/>
          <a:ln>
            <a:noFill/>
          </a:ln>
        </p:spPr>
        <p:txBody>
          <a:bodyPr anchorCtr="0" anchor="ctr" bIns="45700" lIns="91425" spcFirstLastPara="1" rIns="91425" wrap="square" tIns="45700">
            <a:normAutofit/>
          </a:bodyPr>
          <a:lstStyle/>
          <a:p>
            <a:pPr indent="-289744" lvl="0" marL="306000" rtl="0" algn="just">
              <a:lnSpc>
                <a:spcPct val="100000"/>
              </a:lnSpc>
              <a:spcBef>
                <a:spcPts val="30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Klaus Brewing Company does not have a loyalty program in place nor a way to get in contact with clients. They don't have a system which assigns specific ID to each customer along with saving customer order history and details.</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 scope of our project pertains to the systems involved in the taproom. Klaus Brewing Company does not have a loyalty program in place nor a way to contact clients.</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 taproom is over-serving customers. Their current system within scope includes a system which is employed to sell customers merchandise and/or bier. The order is placed via the POS system. </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 customer has the option of keeping a tab open or paying now. </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If a customer chooses to keep a tab open, they will hand the biertender their credit card which is filed by the last name. When they want to close the tab they will go back to the biertender, give their name, and finish paying. </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If they pay now, the customer just hands the biertender their method of payment.</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There are three methods of payment: cash, credit card, and tokens. </a:t>
            </a:r>
            <a:endParaRPr sz="1400">
              <a:solidFill>
                <a:srgbClr val="000000"/>
              </a:solidFill>
              <a:latin typeface="Times New Roman"/>
              <a:ea typeface="Times New Roman"/>
              <a:cs typeface="Times New Roman"/>
              <a:sym typeface="Times New Roman"/>
            </a:endParaRPr>
          </a:p>
          <a:p>
            <a:pPr indent="-299401" lvl="1" marL="629920" rtl="0" algn="l">
              <a:lnSpc>
                <a:spcPct val="80000"/>
              </a:lnSpc>
              <a:spcBef>
                <a:spcPts val="925"/>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Tokens are sold in pairs of two and three. A customer buys tokens and they are allowed to cash them in for any core beer which is Klaus Brewing Company’s main bier. </a:t>
            </a:r>
            <a:endParaRPr sz="1400">
              <a:solidFill>
                <a:srgbClr val="000000"/>
              </a:solidFill>
              <a:latin typeface="Times New Roman"/>
              <a:ea typeface="Times New Roman"/>
              <a:cs typeface="Times New Roman"/>
              <a:sym typeface="Times New Roman"/>
            </a:endParaRPr>
          </a:p>
          <a:p>
            <a:pPr indent="0" lvl="0" marL="306000" rtl="0" algn="l">
              <a:lnSpc>
                <a:spcPct val="80000"/>
              </a:lnSpc>
              <a:spcBef>
                <a:spcPts val="950"/>
              </a:spcBef>
              <a:spcAft>
                <a:spcPts val="0"/>
              </a:spcAft>
              <a:buSzPts val="1656"/>
              <a:buNone/>
            </a:pPr>
            <a:r>
              <a:rPr lang="en-US" sz="1400">
                <a:solidFill>
                  <a:srgbClr val="000000"/>
                </a:solidFill>
                <a:latin typeface="Times New Roman"/>
                <a:ea typeface="Times New Roman"/>
                <a:cs typeface="Times New Roman"/>
                <a:sym typeface="Times New Roman"/>
              </a:rPr>
              <a:t>Once they finish making their payment they will receive a receipt.</a:t>
            </a:r>
            <a:endParaRPr sz="1400">
              <a:solidFill>
                <a:srgbClr val="000000"/>
              </a:solidFill>
              <a:latin typeface="Times New Roman"/>
              <a:ea typeface="Times New Roman"/>
              <a:cs typeface="Times New Roman"/>
              <a:sym typeface="Times New Roman"/>
            </a:endParaRPr>
          </a:p>
          <a:p>
            <a:pPr indent="0" lvl="0" marL="0" rtl="0" algn="l">
              <a:lnSpc>
                <a:spcPct val="80000"/>
              </a:lnSpc>
              <a:spcBef>
                <a:spcPts val="825"/>
              </a:spcBef>
              <a:spcAft>
                <a:spcPts val="0"/>
              </a:spcAft>
              <a:buSzPts val="1035"/>
              <a:buNone/>
            </a:pPr>
            <a:r>
              <a:t/>
            </a:r>
            <a:endParaRPr sz="1400">
              <a:solidFill>
                <a:srgbClr val="000000"/>
              </a:solidFill>
              <a:latin typeface="Times New Roman"/>
              <a:ea typeface="Times New Roman"/>
              <a:cs typeface="Times New Roman"/>
              <a:sym typeface="Times New Roman"/>
            </a:endParaRPr>
          </a:p>
          <a:p>
            <a:pPr indent="-203199" lvl="0" marL="305435" rtl="0" algn="l">
              <a:lnSpc>
                <a:spcPct val="80000"/>
              </a:lnSpc>
              <a:spcBef>
                <a:spcPts val="950"/>
              </a:spcBef>
              <a:spcAft>
                <a:spcPts val="0"/>
              </a:spcAft>
              <a:buSzPts val="1610"/>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CURRENT OBJECTIVES LIST</a:t>
            </a:r>
            <a:endParaRPr/>
          </a:p>
        </p:txBody>
      </p:sp>
      <p:sp>
        <p:nvSpPr>
          <p:cNvPr id="215" name="Google Shape;215;p14"/>
          <p:cNvSpPr txBox="1"/>
          <p:nvPr>
            <p:ph idx="1" type="body"/>
          </p:nvPr>
        </p:nvSpPr>
        <p:spPr>
          <a:xfrm>
            <a:off x="475359" y="1947663"/>
            <a:ext cx="11029615" cy="367830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208"/>
              <a:buNone/>
            </a:pPr>
            <a:r>
              <a:rPr lang="en-US" sz="2400" u="sng"/>
              <a:t>Main Objectives</a:t>
            </a:r>
            <a:endParaRPr sz="2400"/>
          </a:p>
          <a:p>
            <a:pPr indent="-305435" lvl="0" marL="305435" rtl="0" algn="l">
              <a:lnSpc>
                <a:spcPct val="100000"/>
              </a:lnSpc>
              <a:spcBef>
                <a:spcPts val="1080"/>
              </a:spcBef>
              <a:spcAft>
                <a:spcPts val="0"/>
              </a:spcAft>
              <a:buSzPts val="2208"/>
              <a:buChar char="◼"/>
            </a:pPr>
            <a:r>
              <a:rPr lang="en-US" sz="2400"/>
              <a:t>To design and offer a graphical user interface application with an SQL database system for Klaus Brewing Co. </a:t>
            </a:r>
            <a:endParaRPr sz="2400"/>
          </a:p>
          <a:p>
            <a:pPr indent="-305435" lvl="0" marL="305435" rtl="0" algn="l">
              <a:lnSpc>
                <a:spcPct val="100000"/>
              </a:lnSpc>
              <a:spcBef>
                <a:spcPts val="1080"/>
              </a:spcBef>
              <a:spcAft>
                <a:spcPts val="0"/>
              </a:spcAft>
              <a:buSzPts val="2208"/>
              <a:buChar char="◼"/>
            </a:pPr>
            <a:r>
              <a:rPr lang="en-US" sz="2400"/>
              <a:t>To develop a customer loyalty program that is more pleasing to ownership and new customers. </a:t>
            </a:r>
            <a:endParaRPr sz="2400"/>
          </a:p>
          <a:p>
            <a:pPr indent="-305435" lvl="0" marL="305435" rtl="0" algn="l">
              <a:lnSpc>
                <a:spcPct val="100000"/>
              </a:lnSpc>
              <a:spcBef>
                <a:spcPts val="1080"/>
              </a:spcBef>
              <a:spcAft>
                <a:spcPts val="0"/>
              </a:spcAft>
              <a:buSzPts val="2208"/>
              <a:buChar char="◼"/>
            </a:pPr>
            <a:r>
              <a:rPr lang="en-US" sz="2400"/>
              <a:t>To allow more customer interaction with incentives discovered through the system. </a:t>
            </a:r>
            <a:endParaRPr sz="2400"/>
          </a:p>
          <a:p>
            <a:pPr indent="0" lvl="0" marL="0" rtl="0" algn="l">
              <a:lnSpc>
                <a:spcPct val="100000"/>
              </a:lnSpc>
              <a:spcBef>
                <a:spcPts val="1080"/>
              </a:spcBef>
              <a:spcAft>
                <a:spcPts val="0"/>
              </a:spcAft>
              <a:buSzPts val="2208"/>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15"/>
          <p:cNvSpPr txBox="1"/>
          <p:nvPr>
            <p:ph type="title"/>
          </p:nvPr>
        </p:nvSpPr>
        <p:spPr>
          <a:xfrm>
            <a:off x="422442" y="1617614"/>
            <a:ext cx="7515950"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2520"/>
              <a:buFont typeface="Gill Sans"/>
              <a:buNone/>
            </a:pPr>
            <a:r>
              <a:rPr b="1" lang="en-US" sz="2520"/>
              <a:t>CLIENT APPLICATION (SYSTEM) OBJECTIVE LIST</a:t>
            </a:r>
            <a:endParaRPr sz="2520"/>
          </a:p>
          <a:p>
            <a:pPr indent="0" lvl="0" marL="0" rtl="0" algn="l">
              <a:lnSpc>
                <a:spcPct val="100000"/>
              </a:lnSpc>
              <a:spcBef>
                <a:spcPts val="0"/>
              </a:spcBef>
              <a:spcAft>
                <a:spcPts val="0"/>
              </a:spcAft>
              <a:buClr>
                <a:schemeClr val="lt1"/>
              </a:buClr>
              <a:buSzPts val="2520"/>
              <a:buFont typeface="Gill Sans"/>
              <a:buNone/>
            </a:pPr>
            <a:br>
              <a:rPr lang="en-US" sz="2520"/>
            </a:br>
            <a:endParaRPr sz="2520"/>
          </a:p>
        </p:txBody>
      </p:sp>
      <p:sp>
        <p:nvSpPr>
          <p:cNvPr id="221" name="Google Shape;221;p1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100000"/>
              </a:lnSpc>
              <a:spcBef>
                <a:spcPts val="0"/>
              </a:spcBef>
              <a:spcAft>
                <a:spcPts val="0"/>
              </a:spcAft>
              <a:buSzPts val="2042"/>
              <a:buChar char="◼"/>
            </a:pPr>
            <a:r>
              <a:rPr lang="en-US" sz="2220"/>
              <a:t>To create a computerized order processing system in a way that ensures a 100% increase in data storage efficiency so that employees can access information on products and customers faster. Can be measured by the number of taproom employees who can successfully use the system.</a:t>
            </a:r>
            <a:endParaRPr sz="2220"/>
          </a:p>
          <a:p>
            <a:pPr indent="-305435" lvl="0" marL="305435" rtl="0" algn="l">
              <a:lnSpc>
                <a:spcPct val="100000"/>
              </a:lnSpc>
              <a:spcBef>
                <a:spcPts val="1044"/>
              </a:spcBef>
              <a:spcAft>
                <a:spcPts val="0"/>
              </a:spcAft>
              <a:buSzPts val="2042"/>
              <a:buChar char="◼"/>
            </a:pPr>
            <a:r>
              <a:rPr lang="en-US" sz="2220"/>
              <a:t>To create a loyalty rewards program in a way that helps reward customers that return so that we get a 20% increase in customers that keep buying products from Klaus Brewing. Can be measured by the number of increased customers that register for the loyalty program.</a:t>
            </a:r>
            <a:endParaRPr sz="2220"/>
          </a:p>
          <a:p>
            <a:pPr indent="0" lvl="0" marL="0" rtl="0" algn="l">
              <a:lnSpc>
                <a:spcPct val="100000"/>
              </a:lnSpc>
              <a:spcBef>
                <a:spcPts val="1044"/>
              </a:spcBef>
              <a:spcAft>
                <a:spcPts val="0"/>
              </a:spcAft>
              <a:buSzPts val="2042"/>
              <a:buNone/>
            </a:pPr>
            <a:br>
              <a:rPr lang="en-US" sz="2220"/>
            </a:br>
            <a:endParaRPr sz="22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1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INDIVIDUAL USERS OBJECTIVE LIST</a:t>
            </a:r>
            <a:endParaRPr/>
          </a:p>
        </p:txBody>
      </p:sp>
      <p:sp>
        <p:nvSpPr>
          <p:cNvPr id="227" name="Google Shape;227;p16"/>
          <p:cNvSpPr txBox="1"/>
          <p:nvPr>
            <p:ph idx="1" type="body"/>
          </p:nvPr>
        </p:nvSpPr>
        <p:spPr>
          <a:xfrm>
            <a:off x="343067" y="2476830"/>
            <a:ext cx="11738698" cy="3678303"/>
          </a:xfrm>
          <a:prstGeom prst="rect">
            <a:avLst/>
          </a:prstGeom>
          <a:noFill/>
          <a:ln>
            <a:noFill/>
          </a:ln>
        </p:spPr>
        <p:txBody>
          <a:bodyPr anchorCtr="0" anchor="ctr" bIns="45700" lIns="91425" spcFirstLastPara="1" rIns="91425" wrap="square" tIns="45700">
            <a:noAutofit/>
          </a:bodyPr>
          <a:lstStyle/>
          <a:p>
            <a:pPr indent="-305435" lvl="0" marL="305435" rtl="0" algn="l">
              <a:lnSpc>
                <a:spcPct val="100000"/>
              </a:lnSpc>
              <a:spcBef>
                <a:spcPts val="0"/>
              </a:spcBef>
              <a:spcAft>
                <a:spcPts val="0"/>
              </a:spcAft>
              <a:buSzPts val="1288"/>
              <a:buChar char="◼"/>
            </a:pPr>
            <a:r>
              <a:rPr lang="en-US" sz="1400" u="sng"/>
              <a:t>Brew master </a:t>
            </a:r>
            <a:endParaRPr sz="1400"/>
          </a:p>
          <a:p>
            <a:pPr indent="-305435" lvl="1" marL="629920" rtl="0" algn="l">
              <a:lnSpc>
                <a:spcPct val="100000"/>
              </a:lnSpc>
              <a:spcBef>
                <a:spcPts val="880"/>
              </a:spcBef>
              <a:spcAft>
                <a:spcPts val="0"/>
              </a:spcAft>
              <a:buSzPts val="1288"/>
              <a:buChar char="◼"/>
            </a:pPr>
            <a:r>
              <a:rPr lang="en-US" sz="1400"/>
              <a:t>Data entry to be computerized and stored, and for data entry to be simplified. Uniformed data format for each department to use.  </a:t>
            </a:r>
            <a:endParaRPr sz="1400"/>
          </a:p>
          <a:p>
            <a:pPr indent="-305435" lvl="0" marL="305435" rtl="0" algn="l">
              <a:lnSpc>
                <a:spcPct val="100000"/>
              </a:lnSpc>
              <a:spcBef>
                <a:spcPts val="880"/>
              </a:spcBef>
              <a:spcAft>
                <a:spcPts val="0"/>
              </a:spcAft>
              <a:buSzPts val="1288"/>
              <a:buChar char="◼"/>
            </a:pPr>
            <a:r>
              <a:rPr lang="en-US" sz="1400" u="sng"/>
              <a:t>Taproom Manager</a:t>
            </a:r>
            <a:endParaRPr sz="1400"/>
          </a:p>
          <a:p>
            <a:pPr indent="-305435" lvl="1" marL="629920" rtl="0" algn="l">
              <a:lnSpc>
                <a:spcPct val="100000"/>
              </a:lnSpc>
              <a:spcBef>
                <a:spcPts val="880"/>
              </a:spcBef>
              <a:spcAft>
                <a:spcPts val="0"/>
              </a:spcAft>
              <a:buSzPts val="1288"/>
              <a:buChar char="◼"/>
            </a:pPr>
            <a:r>
              <a:rPr lang="en-US" sz="1400"/>
              <a:t>Computer access to the system and fluidity of the app.</a:t>
            </a:r>
            <a:endParaRPr sz="1400"/>
          </a:p>
          <a:p>
            <a:pPr indent="-305435" lvl="1" marL="629920" rtl="0" algn="l">
              <a:lnSpc>
                <a:spcPct val="100000"/>
              </a:lnSpc>
              <a:spcBef>
                <a:spcPts val="880"/>
              </a:spcBef>
              <a:spcAft>
                <a:spcPts val="0"/>
              </a:spcAft>
              <a:buSzPts val="1288"/>
              <a:buChar char="◼"/>
            </a:pPr>
            <a:r>
              <a:rPr lang="en-US" sz="1400"/>
              <a:t> Ability to see up-to-date readings of inventory on hand. </a:t>
            </a:r>
            <a:endParaRPr sz="1400"/>
          </a:p>
          <a:p>
            <a:pPr indent="-305435" lvl="1" marL="629920" rtl="0" algn="l">
              <a:lnSpc>
                <a:spcPct val="100000"/>
              </a:lnSpc>
              <a:spcBef>
                <a:spcPts val="880"/>
              </a:spcBef>
              <a:spcAft>
                <a:spcPts val="0"/>
              </a:spcAft>
              <a:buSzPts val="1288"/>
              <a:buChar char="◼"/>
            </a:pPr>
            <a:r>
              <a:rPr lang="en-US" sz="1400"/>
              <a:t>Ability to place orders at notified time</a:t>
            </a:r>
            <a:endParaRPr sz="1400"/>
          </a:p>
          <a:p>
            <a:pPr indent="-305435" lvl="1" marL="629920" rtl="0" algn="l">
              <a:lnSpc>
                <a:spcPct val="100000"/>
              </a:lnSpc>
              <a:spcBef>
                <a:spcPts val="880"/>
              </a:spcBef>
              <a:spcAft>
                <a:spcPts val="0"/>
              </a:spcAft>
              <a:buSzPts val="1288"/>
              <a:buChar char="◼"/>
            </a:pPr>
            <a:r>
              <a:rPr lang="en-US" sz="1400"/>
              <a:t>Encourage more customers to return</a:t>
            </a:r>
            <a:endParaRPr sz="1400"/>
          </a:p>
          <a:p>
            <a:pPr indent="-305435" lvl="1" marL="629920" rtl="0" algn="l">
              <a:lnSpc>
                <a:spcPct val="100000"/>
              </a:lnSpc>
              <a:spcBef>
                <a:spcPts val="880"/>
              </a:spcBef>
              <a:spcAft>
                <a:spcPts val="0"/>
              </a:spcAft>
              <a:buSzPts val="1288"/>
              <a:buChar char="◼"/>
            </a:pPr>
            <a:r>
              <a:rPr lang="en-US" sz="1400"/>
              <a:t>Bring in more of the younger adult crowd</a:t>
            </a:r>
            <a:endParaRPr sz="1400"/>
          </a:p>
          <a:p>
            <a:pPr indent="-305435" lvl="0" marL="305435" rtl="0" algn="l">
              <a:lnSpc>
                <a:spcPct val="100000"/>
              </a:lnSpc>
              <a:spcBef>
                <a:spcPts val="880"/>
              </a:spcBef>
              <a:spcAft>
                <a:spcPts val="0"/>
              </a:spcAft>
              <a:buSzPts val="1288"/>
              <a:buChar char="◼"/>
            </a:pPr>
            <a:r>
              <a:rPr lang="en-US" sz="1400" u="sng"/>
              <a:t>Sales Manager</a:t>
            </a:r>
            <a:endParaRPr sz="1400"/>
          </a:p>
          <a:p>
            <a:pPr indent="-305435" lvl="1" marL="629920" rtl="0" algn="l">
              <a:lnSpc>
                <a:spcPct val="100000"/>
              </a:lnSpc>
              <a:spcBef>
                <a:spcPts val="880"/>
              </a:spcBef>
              <a:spcAft>
                <a:spcPts val="0"/>
              </a:spcAft>
              <a:buSzPts val="1288"/>
              <a:buChar char="◼"/>
            </a:pPr>
            <a:r>
              <a:rPr lang="en-US" sz="1400"/>
              <a:t>Ability to get notifications of recurring customers.</a:t>
            </a:r>
            <a:endParaRPr sz="1400"/>
          </a:p>
          <a:p>
            <a:pPr indent="-305435" lvl="1" marL="629920" rtl="0" algn="l">
              <a:lnSpc>
                <a:spcPct val="100000"/>
              </a:lnSpc>
              <a:spcBef>
                <a:spcPts val="880"/>
              </a:spcBef>
              <a:spcAft>
                <a:spcPts val="0"/>
              </a:spcAft>
              <a:buSzPts val="1288"/>
              <a:buChar char="◼"/>
            </a:pPr>
            <a:r>
              <a:rPr lang="en-US" sz="1400"/>
              <a:t>Ability to connect to a larger customer base (use forms)</a:t>
            </a:r>
            <a:endParaRPr sz="1400"/>
          </a:p>
          <a:p>
            <a:pPr indent="-305435" lvl="0" marL="305435" rtl="0" algn="l">
              <a:lnSpc>
                <a:spcPct val="100000"/>
              </a:lnSpc>
              <a:spcBef>
                <a:spcPts val="880"/>
              </a:spcBef>
              <a:spcAft>
                <a:spcPts val="0"/>
              </a:spcAft>
              <a:buSzPts val="1288"/>
              <a:buChar char="◼"/>
            </a:pPr>
            <a:r>
              <a:rPr lang="en-US" sz="1400" u="sng"/>
              <a:t>Bartender &amp; Brewers </a:t>
            </a:r>
            <a:endParaRPr sz="1400"/>
          </a:p>
          <a:p>
            <a:pPr indent="-305435" lvl="1" marL="629920" rtl="0" algn="l">
              <a:lnSpc>
                <a:spcPct val="100000"/>
              </a:lnSpc>
              <a:spcBef>
                <a:spcPts val="880"/>
              </a:spcBef>
              <a:spcAft>
                <a:spcPts val="0"/>
              </a:spcAft>
              <a:buSzPts val="1288"/>
              <a:buChar char="◼"/>
            </a:pPr>
            <a:r>
              <a:rPr lang="en-US" sz="1400"/>
              <a:t> Ability to see up-to-date readings of inventory on hand. </a:t>
            </a:r>
            <a:endParaRPr sz="1400"/>
          </a:p>
          <a:p>
            <a:pPr indent="-305435" lvl="1" marL="629920" rtl="0" algn="l">
              <a:lnSpc>
                <a:spcPct val="100000"/>
              </a:lnSpc>
              <a:spcBef>
                <a:spcPts val="880"/>
              </a:spcBef>
              <a:spcAft>
                <a:spcPts val="0"/>
              </a:spcAft>
              <a:buSzPts val="1288"/>
              <a:buChar char="◼"/>
            </a:pPr>
            <a:r>
              <a:rPr lang="en-US" sz="1400"/>
              <a:t>Ability to place orders at notified time</a:t>
            </a:r>
            <a:endParaRPr sz="1400"/>
          </a:p>
          <a:p>
            <a:pPr indent="-223645" lvl="0" marL="305435" rtl="0" algn="l">
              <a:lnSpc>
                <a:spcPct val="100000"/>
              </a:lnSpc>
              <a:spcBef>
                <a:spcPts val="880"/>
              </a:spcBef>
              <a:spcAft>
                <a:spcPts val="0"/>
              </a:spcAft>
              <a:buSzPts val="1288"/>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697609" y="1252489"/>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520"/>
              <a:buFont typeface="Gill Sans"/>
              <a:buNone/>
            </a:pPr>
            <a:r>
              <a:rPr b="1" lang="en-US" sz="2520"/>
              <a:t>STROBE ANALYSIS</a:t>
            </a:r>
            <a:endParaRPr sz="2520"/>
          </a:p>
          <a:p>
            <a:pPr indent="0" lvl="0" marL="0" rtl="0" algn="l">
              <a:lnSpc>
                <a:spcPct val="100000"/>
              </a:lnSpc>
              <a:spcBef>
                <a:spcPts val="0"/>
              </a:spcBef>
              <a:spcAft>
                <a:spcPts val="0"/>
              </a:spcAft>
              <a:buClr>
                <a:schemeClr val="lt1"/>
              </a:buClr>
              <a:buSzPts val="2520"/>
              <a:buFont typeface="Gill Sans"/>
              <a:buNone/>
            </a:pPr>
            <a:br>
              <a:rPr lang="en-US" sz="2520"/>
            </a:br>
            <a:endParaRPr sz="2520"/>
          </a:p>
        </p:txBody>
      </p:sp>
      <p:sp>
        <p:nvSpPr>
          <p:cNvPr id="233" name="Google Shape;233;p17"/>
          <p:cNvSpPr txBox="1"/>
          <p:nvPr/>
        </p:nvSpPr>
        <p:spPr>
          <a:xfrm>
            <a:off x="628650" y="1983317"/>
            <a:ext cx="108077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D3D3D"/>
              </a:buClr>
              <a:buSzPts val="1800"/>
              <a:buFont typeface="Gill Sans"/>
              <a:buChar char="•"/>
            </a:pPr>
            <a:r>
              <a:rPr b="1" i="0" lang="en-US" sz="1800" u="none" cap="none" strike="noStrike">
                <a:solidFill>
                  <a:srgbClr val="3D3D3D"/>
                </a:solidFill>
                <a:latin typeface="Gill Sans"/>
                <a:ea typeface="Gill Sans"/>
                <a:cs typeface="Gill Sans"/>
                <a:sym typeface="Gill Sans"/>
              </a:rPr>
              <a:t>Klaus Brewing company hosts a friendly laid-back environment where group of people come to enjoy beer, play games, and conversate. </a:t>
            </a:r>
            <a:r>
              <a:rPr b="0" i="0" lang="en-US" sz="1800" u="none" cap="none" strike="noStrike">
                <a:solidFill>
                  <a:schemeClr val="dk1"/>
                </a:solidFill>
                <a:latin typeface="Gill Sans"/>
                <a:ea typeface="Gill Sans"/>
                <a:cs typeface="Gill Sans"/>
                <a:sym typeface="Gill San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D3D3D"/>
              </a:buClr>
              <a:buSzPts val="1800"/>
              <a:buFont typeface="Gill Sans"/>
              <a:buChar char="•"/>
            </a:pPr>
            <a:r>
              <a:rPr b="1" i="0" lang="en-US" sz="1800" u="none" cap="none" strike="noStrike">
                <a:solidFill>
                  <a:srgbClr val="3D3D3D"/>
                </a:solidFill>
                <a:latin typeface="Gill Sans"/>
                <a:ea typeface="Gill Sans"/>
                <a:cs typeface="Gill Sans"/>
                <a:sym typeface="Gill Sans"/>
              </a:rPr>
              <a:t>They offer many areas including the Brewery, the Garden area, and the main taproom area. Workers have to attend to their daily activities as well as manage the counter. Most information is written on boards and events are posted around the establishment. They have a steady flow of customers so in often observed cases, the taproom employees are multitasking or taken advantage of their free time.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descr="A picture containing indoor, photo, black, kitchen&#10;&#10;Description generated with very high confidence" id="238" name="Google Shape;238;p18"/>
          <p:cNvPicPr preferRelativeResize="0"/>
          <p:nvPr/>
        </p:nvPicPr>
        <p:blipFill rotWithShape="1">
          <a:blip r:embed="rId3">
            <a:alphaModFix/>
          </a:blip>
          <a:srcRect b="0" l="0" r="0" t="0"/>
          <a:stretch/>
        </p:blipFill>
        <p:spPr>
          <a:xfrm>
            <a:off x="238125" y="434446"/>
            <a:ext cx="11953875" cy="5989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2" name="Shape 242"/>
        <p:cNvGrpSpPr/>
        <p:nvPr/>
      </p:nvGrpSpPr>
      <p:grpSpPr>
        <a:xfrm>
          <a:off x="0" y="0"/>
          <a:ext cx="0" cy="0"/>
          <a:chOff x="0" y="0"/>
          <a:chExt cx="0" cy="0"/>
        </a:xfrm>
      </p:grpSpPr>
      <p:pic>
        <p:nvPicPr>
          <p:cNvPr descr="A picture containing photo, different, man, woman&#10;&#10;Description generated with very high confidence" id="243" name="Google Shape;243;p19"/>
          <p:cNvPicPr preferRelativeResize="0"/>
          <p:nvPr/>
        </p:nvPicPr>
        <p:blipFill rotWithShape="1">
          <a:blip r:embed="rId3">
            <a:alphaModFix/>
          </a:blip>
          <a:srcRect b="0" l="0" r="1333" t="0"/>
          <a:stretch/>
        </p:blipFill>
        <p:spPr>
          <a:xfrm>
            <a:off x="20" y="10"/>
            <a:ext cx="12191980" cy="6857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INTRODUCTION</a:t>
            </a:r>
            <a:endParaRPr/>
          </a:p>
        </p:txBody>
      </p:sp>
      <p:sp>
        <p:nvSpPr>
          <p:cNvPr id="125" name="Google Shape;125;p2"/>
          <p:cNvSpPr txBox="1"/>
          <p:nvPr>
            <p:ph idx="1" type="body"/>
          </p:nvPr>
        </p:nvSpPr>
        <p:spPr>
          <a:xfrm>
            <a:off x="581193" y="2477541"/>
            <a:ext cx="11029615" cy="367830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208"/>
              <a:buNone/>
            </a:pPr>
            <a:r>
              <a:rPr b="1" lang="en-US" sz="2400"/>
              <a:t>Client: Klaus Brewing Company</a:t>
            </a:r>
            <a:endParaRPr/>
          </a:p>
          <a:p>
            <a:pPr indent="0" lvl="0" marL="0" rtl="0" algn="l">
              <a:lnSpc>
                <a:spcPct val="100000"/>
              </a:lnSpc>
              <a:spcBef>
                <a:spcPts val="1080"/>
              </a:spcBef>
              <a:spcAft>
                <a:spcPts val="0"/>
              </a:spcAft>
              <a:buSzPts val="2208"/>
              <a:buNone/>
            </a:pPr>
            <a:r>
              <a:rPr b="1" lang="en-US" sz="2400"/>
              <a:t>Our Name: Final Path Consulting </a:t>
            </a:r>
            <a:endParaRPr/>
          </a:p>
          <a:p>
            <a:pPr indent="0" lvl="0" marL="0" rtl="0" algn="l">
              <a:lnSpc>
                <a:spcPct val="100000"/>
              </a:lnSpc>
              <a:spcBef>
                <a:spcPts val="1080"/>
              </a:spcBef>
              <a:spcAft>
                <a:spcPts val="0"/>
              </a:spcAft>
              <a:buSzPts val="2208"/>
              <a:buNone/>
            </a:pPr>
            <a:r>
              <a:rPr b="1" lang="en-US" sz="2400"/>
              <a:t>Team members: </a:t>
            </a:r>
            <a:endParaRPr/>
          </a:p>
          <a:p>
            <a:pPr indent="0" lvl="0" marL="0" rtl="0" algn="l">
              <a:lnSpc>
                <a:spcPct val="100000"/>
              </a:lnSpc>
              <a:spcBef>
                <a:spcPts val="1080"/>
              </a:spcBef>
              <a:spcAft>
                <a:spcPts val="0"/>
              </a:spcAft>
              <a:buSzPts val="2208"/>
              <a:buNone/>
            </a:pPr>
            <a:r>
              <a:rPr lang="en-US" sz="2400"/>
              <a:t>John Joshua Izuegbu: Project Manager</a:t>
            </a:r>
            <a:endParaRPr/>
          </a:p>
          <a:p>
            <a:pPr indent="0" lvl="0" marL="0" rtl="0" algn="l">
              <a:lnSpc>
                <a:spcPct val="100000"/>
              </a:lnSpc>
              <a:spcBef>
                <a:spcPts val="1080"/>
              </a:spcBef>
              <a:spcAft>
                <a:spcPts val="0"/>
              </a:spcAft>
              <a:buSzPts val="2208"/>
              <a:buNone/>
            </a:pPr>
            <a:r>
              <a:rPr lang="en-US" sz="2400"/>
              <a:t>Faryal Khan: Coordinator/Designer</a:t>
            </a:r>
            <a:endParaRPr/>
          </a:p>
          <a:p>
            <a:pPr indent="-305435" lvl="0" marL="305435" rtl="0" algn="l">
              <a:lnSpc>
                <a:spcPct val="100000"/>
              </a:lnSpc>
              <a:spcBef>
                <a:spcPts val="1080"/>
              </a:spcBef>
              <a:spcAft>
                <a:spcPts val="0"/>
              </a:spcAft>
              <a:buSzPts val="2208"/>
              <a:buNone/>
            </a:pPr>
            <a:r>
              <a:rPr lang="en-US" sz="2400"/>
              <a:t>Chantera Lazard : Systems analyst/Coordinator/Designer</a:t>
            </a:r>
            <a:endParaRPr/>
          </a:p>
          <a:p>
            <a:pPr indent="0" lvl="0" marL="0" rtl="0" algn="l">
              <a:lnSpc>
                <a:spcPct val="100000"/>
              </a:lnSpc>
              <a:spcBef>
                <a:spcPts val="1080"/>
              </a:spcBef>
              <a:spcAft>
                <a:spcPts val="0"/>
              </a:spcAft>
              <a:buSzPts val="2208"/>
              <a:buNone/>
            </a:pPr>
            <a:r>
              <a:rPr lang="en-US" sz="2400"/>
              <a:t>Pratik Asarpota : Designer</a:t>
            </a:r>
            <a:endParaRPr/>
          </a:p>
          <a:p>
            <a:pPr indent="0" lvl="0" marL="0" rtl="0" algn="l">
              <a:lnSpc>
                <a:spcPct val="100000"/>
              </a:lnSpc>
              <a:spcBef>
                <a:spcPts val="1080"/>
              </a:spcBef>
              <a:spcAft>
                <a:spcPts val="0"/>
              </a:spcAft>
              <a:buSzPts val="2208"/>
              <a:buNone/>
            </a:pPr>
            <a:r>
              <a:rPr lang="en-US" sz="2400"/>
              <a:t>Sean Tran : Systems Analyst/Designer</a:t>
            </a:r>
            <a:endParaRPr/>
          </a:p>
          <a:p>
            <a:pPr indent="0" lvl="0" marL="0" rtl="0" algn="l">
              <a:lnSpc>
                <a:spcPct val="100000"/>
              </a:lnSpc>
              <a:spcBef>
                <a:spcPts val="1080"/>
              </a:spcBef>
              <a:spcAft>
                <a:spcPts val="0"/>
              </a:spcAft>
              <a:buSzPts val="2208"/>
              <a:buNone/>
            </a:pPr>
            <a:r>
              <a:rPr lang="en-US" sz="2400"/>
              <a:t>Adekunle Kukoyi: Designer</a:t>
            </a:r>
            <a:endParaRPr/>
          </a:p>
          <a:p>
            <a:pPr indent="0" lvl="0" marL="0" rtl="0" algn="l">
              <a:lnSpc>
                <a:spcPct val="100000"/>
              </a:lnSpc>
              <a:spcBef>
                <a:spcPts val="960"/>
              </a:spcBef>
              <a:spcAft>
                <a:spcPts val="0"/>
              </a:spcAft>
              <a:buSzPts val="1656"/>
              <a:buNone/>
            </a:pPr>
            <a:r>
              <a:t/>
            </a:r>
            <a:endParaRPr/>
          </a:p>
        </p:txBody>
      </p:sp>
      <p:pic>
        <p:nvPicPr>
          <p:cNvPr descr="A picture containing sitting, monitor, phone, computer&#10;&#10;Description generated with very high confidence" id="126" name="Google Shape;126;p2"/>
          <p:cNvPicPr preferRelativeResize="0"/>
          <p:nvPr/>
        </p:nvPicPr>
        <p:blipFill rotWithShape="1">
          <a:blip r:embed="rId3">
            <a:alphaModFix/>
          </a:blip>
          <a:srcRect b="0" l="0" r="0" t="0"/>
          <a:stretch/>
        </p:blipFill>
        <p:spPr>
          <a:xfrm>
            <a:off x="8860464" y="3088147"/>
            <a:ext cx="2457090" cy="24570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7" name="Shape 247"/>
        <p:cNvGrpSpPr/>
        <p:nvPr/>
      </p:nvGrpSpPr>
      <p:grpSpPr>
        <a:xfrm>
          <a:off x="0" y="0"/>
          <a:ext cx="0" cy="0"/>
          <a:chOff x="0" y="0"/>
          <a:chExt cx="0" cy="0"/>
        </a:xfrm>
      </p:grpSpPr>
      <p:sp>
        <p:nvSpPr>
          <p:cNvPr id="248" name="Google Shape;248;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49" name="Google Shape;249;p20"/>
          <p:cNvSpPr/>
          <p:nvPr/>
        </p:nvSpPr>
        <p:spPr>
          <a:xfrm>
            <a:off x="442377" y="614407"/>
            <a:ext cx="3707477" cy="561177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0"/>
          <p:cNvSpPr txBox="1"/>
          <p:nvPr>
            <p:ph type="title"/>
          </p:nvPr>
        </p:nvSpPr>
        <p:spPr>
          <a:xfrm>
            <a:off x="764110" y="826346"/>
            <a:ext cx="3171905"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2400"/>
              <a:buFont typeface="Gill Sans"/>
              <a:buNone/>
            </a:pPr>
            <a:r>
              <a:rPr lang="en-US" sz="2400">
                <a:solidFill>
                  <a:srgbClr val="FFFFFF"/>
                </a:solidFill>
              </a:rPr>
              <a:t>GANTT CHART</a:t>
            </a:r>
            <a:endParaRPr/>
          </a:p>
        </p:txBody>
      </p:sp>
      <p:grpSp>
        <p:nvGrpSpPr>
          <p:cNvPr id="251" name="Google Shape;251;p20"/>
          <p:cNvGrpSpPr/>
          <p:nvPr/>
        </p:nvGrpSpPr>
        <p:grpSpPr>
          <a:xfrm>
            <a:off x="446534" y="453643"/>
            <a:ext cx="11298933" cy="98554"/>
            <a:chOff x="446534" y="453643"/>
            <a:chExt cx="11298933" cy="98554"/>
          </a:xfrm>
        </p:grpSpPr>
        <p:sp>
          <p:nvSpPr>
            <p:cNvPr id="252" name="Google Shape;252;p20"/>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0"/>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screenshot of a cell phone&#10;&#10;Description generated with high confidence" id="255" name="Google Shape;255;p20"/>
          <p:cNvPicPr preferRelativeResize="0"/>
          <p:nvPr/>
        </p:nvPicPr>
        <p:blipFill rotWithShape="1">
          <a:blip r:embed="rId3">
            <a:alphaModFix/>
          </a:blip>
          <a:srcRect b="0" l="0" r="0" t="0"/>
          <a:stretch/>
        </p:blipFill>
        <p:spPr>
          <a:xfrm>
            <a:off x="4285772" y="1093339"/>
            <a:ext cx="7338220" cy="4292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9" name="Shape 259"/>
        <p:cNvGrpSpPr/>
        <p:nvPr/>
      </p:nvGrpSpPr>
      <p:grpSpPr>
        <a:xfrm>
          <a:off x="0" y="0"/>
          <a:ext cx="0" cy="0"/>
          <a:chOff x="0" y="0"/>
          <a:chExt cx="0" cy="0"/>
        </a:xfrm>
      </p:grpSpPr>
      <p:sp>
        <p:nvSpPr>
          <p:cNvPr id="260" name="Google Shape;260;p2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265" name="Google Shape;265;p2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1"/>
          <p:cNvSpPr/>
          <p:nvPr/>
        </p:nvSpPr>
        <p:spPr>
          <a:xfrm>
            <a:off x="446533" y="4199467"/>
            <a:ext cx="11296733" cy="21910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1"/>
          <p:cNvSpPr txBox="1"/>
          <p:nvPr>
            <p:ph type="title"/>
          </p:nvPr>
        </p:nvSpPr>
        <p:spPr>
          <a:xfrm>
            <a:off x="581191" y="4000698"/>
            <a:ext cx="10993549" cy="147501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PERT CHART</a:t>
            </a:r>
            <a:endParaRPr/>
          </a:p>
        </p:txBody>
      </p:sp>
      <p:pic>
        <p:nvPicPr>
          <p:cNvPr descr="A picture containing screenshot&#10;&#10;Description generated with very high confidence" id="270" name="Google Shape;270;p21"/>
          <p:cNvPicPr preferRelativeResize="0"/>
          <p:nvPr>
            <p:ph idx="1" type="body"/>
          </p:nvPr>
        </p:nvPicPr>
        <p:blipFill rotWithShape="1">
          <a:blip r:embed="rId3">
            <a:alphaModFix/>
          </a:blip>
          <a:srcRect b="11528" l="0" r="-1" t="12102"/>
          <a:stretch/>
        </p:blipFill>
        <p:spPr>
          <a:xfrm>
            <a:off x="446532" y="599725"/>
            <a:ext cx="11292143" cy="35572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4" name="Shape 274"/>
        <p:cNvGrpSpPr/>
        <p:nvPr/>
      </p:nvGrpSpPr>
      <p:grpSpPr>
        <a:xfrm>
          <a:off x="0" y="0"/>
          <a:ext cx="0" cy="0"/>
          <a:chOff x="0" y="0"/>
          <a:chExt cx="0" cy="0"/>
        </a:xfrm>
      </p:grpSpPr>
      <p:sp>
        <p:nvSpPr>
          <p:cNvPr id="275" name="Google Shape;275;p2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screenshot of a cell phone&#10;&#10;Description generated with very high confidence" id="280" name="Google Shape;280;p22"/>
          <p:cNvPicPr preferRelativeResize="0"/>
          <p:nvPr>
            <p:ph idx="1" type="body"/>
          </p:nvPr>
        </p:nvPicPr>
        <p:blipFill rotWithShape="1">
          <a:blip r:embed="rId3">
            <a:alphaModFix/>
          </a:blip>
          <a:srcRect b="0" l="0" r="0" t="0"/>
          <a:stretch/>
        </p:blipFill>
        <p:spPr>
          <a:xfrm>
            <a:off x="771440" y="1136606"/>
            <a:ext cx="6834511" cy="4852503"/>
          </a:xfrm>
          <a:prstGeom prst="rect">
            <a:avLst/>
          </a:prstGeom>
          <a:noFill/>
          <a:ln>
            <a:noFill/>
          </a:ln>
        </p:spPr>
      </p:pic>
      <p:sp>
        <p:nvSpPr>
          <p:cNvPr id="281" name="Google Shape;281;p2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2"/>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2300"/>
              <a:buFont typeface="Gill Sans"/>
              <a:buNone/>
            </a:pPr>
            <a:r>
              <a:rPr lang="en-US" sz="2300">
                <a:solidFill>
                  <a:srgbClr val="FFFFFF"/>
                </a:solidFill>
              </a:rPr>
              <a:t>USERS/STAKEHOLDER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3"/>
          <p:cNvSpPr txBox="1"/>
          <p:nvPr>
            <p:ph type="title"/>
          </p:nvPr>
        </p:nvSpPr>
        <p:spPr>
          <a:xfrm>
            <a:off x="179025" y="1252489"/>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2520"/>
              <a:buFont typeface="Gill Sans"/>
              <a:buNone/>
            </a:pPr>
            <a:r>
              <a:rPr b="1" lang="en-US" sz="2520"/>
              <a:t>INITIAL FEASIBILITY ANALYSIS</a:t>
            </a:r>
            <a:endParaRPr sz="2520"/>
          </a:p>
          <a:p>
            <a:pPr indent="0" lvl="0" marL="0" rtl="0" algn="l">
              <a:lnSpc>
                <a:spcPct val="100000"/>
              </a:lnSpc>
              <a:spcBef>
                <a:spcPts val="0"/>
              </a:spcBef>
              <a:spcAft>
                <a:spcPts val="0"/>
              </a:spcAft>
              <a:buClr>
                <a:schemeClr val="lt1"/>
              </a:buClr>
              <a:buSzPts val="2520"/>
              <a:buFont typeface="Gill Sans"/>
              <a:buNone/>
            </a:pPr>
            <a:br>
              <a:rPr lang="en-US" sz="2520"/>
            </a:br>
            <a:endParaRPr sz="2520"/>
          </a:p>
        </p:txBody>
      </p:sp>
      <p:sp>
        <p:nvSpPr>
          <p:cNvPr id="288" name="Google Shape;288;p2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532"/>
              <a:buNone/>
            </a:pPr>
            <a:r>
              <a:rPr lang="en-US" sz="1400">
                <a:latin typeface="Times New Roman"/>
                <a:ea typeface="Times New Roman"/>
                <a:cs typeface="Times New Roman"/>
                <a:sym typeface="Times New Roman"/>
              </a:rPr>
              <a:t>Technical</a:t>
            </a:r>
            <a:endParaRPr sz="1400">
              <a:latin typeface="Times New Roman"/>
              <a:ea typeface="Times New Roman"/>
              <a:cs typeface="Times New Roman"/>
              <a:sym typeface="Times New Roman"/>
            </a:endParaRPr>
          </a:p>
          <a:p>
            <a:pPr indent="-277380" lvl="0" marL="285750" rtl="0" algn="l">
              <a:lnSpc>
                <a:spcPct val="80000"/>
              </a:lnSpc>
              <a:spcBef>
                <a:spcPts val="933"/>
              </a:spcBef>
              <a:spcAft>
                <a:spcPts val="0"/>
              </a:spcAft>
              <a:buSzPts val="1400"/>
              <a:buFont typeface="Times New Roman"/>
              <a:buChar char="◼"/>
            </a:pPr>
            <a:r>
              <a:rPr lang="en-US" sz="1400">
                <a:latin typeface="Times New Roman"/>
                <a:ea typeface="Times New Roman"/>
                <a:cs typeface="Times New Roman"/>
                <a:sym typeface="Times New Roman"/>
              </a:rPr>
              <a:t>We have found that our client is going to need at least 2 dedicated PC’s or a tablet that will have the capability of connecting to a server. With that the client needs a -data server being cloud based or an in-house system.</a:t>
            </a:r>
            <a:endParaRPr sz="1400">
              <a:latin typeface="Times New Roman"/>
              <a:ea typeface="Times New Roman"/>
              <a:cs typeface="Times New Roman"/>
              <a:sym typeface="Times New Roman"/>
            </a:endParaRPr>
          </a:p>
          <a:p>
            <a:pPr indent="0" lvl="0" marL="0" rtl="0" algn="l">
              <a:lnSpc>
                <a:spcPct val="80000"/>
              </a:lnSpc>
              <a:spcBef>
                <a:spcPts val="933"/>
              </a:spcBef>
              <a:spcAft>
                <a:spcPts val="0"/>
              </a:spcAft>
              <a:buSzPts val="1532"/>
              <a:buNone/>
            </a:pPr>
            <a:r>
              <a:rPr lang="en-US" sz="1400">
                <a:latin typeface="Times New Roman"/>
                <a:ea typeface="Times New Roman"/>
                <a:cs typeface="Times New Roman"/>
                <a:sym typeface="Times New Roman"/>
              </a:rPr>
              <a:t>Operational</a:t>
            </a:r>
            <a:endParaRPr sz="1400">
              <a:latin typeface="Times New Roman"/>
              <a:ea typeface="Times New Roman"/>
              <a:cs typeface="Times New Roman"/>
              <a:sym typeface="Times New Roman"/>
            </a:endParaRPr>
          </a:p>
          <a:p>
            <a:pPr indent="-297064" lvl="0" marL="305435" rtl="0" algn="l">
              <a:lnSpc>
                <a:spcPct val="80000"/>
              </a:lnSpc>
              <a:spcBef>
                <a:spcPts val="933"/>
              </a:spcBef>
              <a:spcAft>
                <a:spcPts val="0"/>
              </a:spcAft>
              <a:buSzPts val="1400"/>
              <a:buFont typeface="Times New Roman"/>
              <a:buChar char="◼"/>
            </a:pPr>
            <a:r>
              <a:rPr lang="en-US" sz="1400">
                <a:latin typeface="Times New Roman"/>
                <a:ea typeface="Times New Roman"/>
                <a:cs typeface="Times New Roman"/>
                <a:sym typeface="Times New Roman"/>
              </a:rPr>
              <a:t>The main thing to look for is the technical prowess of the workers who will utilize the system. If they can be properly taught the system for use. Then can the new system hold information needed by the client for inventory needs and scheduling needs. </a:t>
            </a:r>
            <a:endParaRPr sz="1400">
              <a:latin typeface="Times New Roman"/>
              <a:ea typeface="Times New Roman"/>
              <a:cs typeface="Times New Roman"/>
              <a:sym typeface="Times New Roman"/>
            </a:endParaRPr>
          </a:p>
          <a:p>
            <a:pPr indent="0" lvl="0" marL="0" rtl="0" algn="l">
              <a:lnSpc>
                <a:spcPct val="80000"/>
              </a:lnSpc>
              <a:spcBef>
                <a:spcPts val="933"/>
              </a:spcBef>
              <a:spcAft>
                <a:spcPts val="0"/>
              </a:spcAft>
              <a:buSzPts val="1532"/>
              <a:buNone/>
            </a:pPr>
            <a:r>
              <a:rPr lang="en-US" sz="1400">
                <a:latin typeface="Times New Roman"/>
                <a:ea typeface="Times New Roman"/>
                <a:cs typeface="Times New Roman"/>
                <a:sym typeface="Times New Roman"/>
              </a:rPr>
              <a:t>Economical</a:t>
            </a:r>
            <a:endParaRPr sz="1400">
              <a:latin typeface="Times New Roman"/>
              <a:ea typeface="Times New Roman"/>
              <a:cs typeface="Times New Roman"/>
              <a:sym typeface="Times New Roman"/>
            </a:endParaRPr>
          </a:p>
          <a:p>
            <a:pPr indent="-297064" lvl="0" marL="305435" rtl="0" algn="l">
              <a:lnSpc>
                <a:spcPct val="80000"/>
              </a:lnSpc>
              <a:spcBef>
                <a:spcPts val="933"/>
              </a:spcBef>
              <a:spcAft>
                <a:spcPts val="0"/>
              </a:spcAft>
              <a:buSzPts val="1400"/>
              <a:buFont typeface="Times New Roman"/>
              <a:buChar char="◼"/>
            </a:pPr>
            <a:r>
              <a:rPr lang="en-US" sz="1400">
                <a:latin typeface="Times New Roman"/>
                <a:ea typeface="Times New Roman"/>
                <a:cs typeface="Times New Roman"/>
                <a:sym typeface="Times New Roman"/>
              </a:rPr>
              <a:t>our client will need to acquire a database to hold the data and files of their business. That we either incorporate a cloud-based server or an in-house option. They can either rent or buy a server. By renting the server for one fixed monthly price from a service provider like ServerMania or Microsoft Azure, Or purchase a server from a company like Dell and store it in their office. </a:t>
            </a:r>
            <a:endParaRPr sz="1400">
              <a:latin typeface="Times New Roman"/>
              <a:ea typeface="Times New Roman"/>
              <a:cs typeface="Times New Roman"/>
              <a:sym typeface="Times New Roman"/>
            </a:endParaRPr>
          </a:p>
          <a:p>
            <a:pPr indent="0" lvl="0" marL="0" rtl="0" algn="l">
              <a:lnSpc>
                <a:spcPct val="200000"/>
              </a:lnSpc>
              <a:spcBef>
                <a:spcPts val="1000"/>
              </a:spcBef>
              <a:spcAft>
                <a:spcPts val="0"/>
              </a:spcAft>
              <a:buSzPts val="1656"/>
              <a:buNone/>
            </a:pPr>
            <a:r>
              <a:rPr lang="en-US" sz="1400">
                <a:solidFill>
                  <a:schemeClr val="dk1"/>
                </a:solidFill>
                <a:latin typeface="Times New Roman"/>
                <a:ea typeface="Times New Roman"/>
                <a:cs typeface="Times New Roman"/>
                <a:sym typeface="Times New Roman"/>
              </a:rPr>
              <a:t>Scheduling</a:t>
            </a:r>
            <a:endParaRPr sz="1400">
              <a:solidFill>
                <a:schemeClr val="dk1"/>
              </a:solidFill>
              <a:latin typeface="Times New Roman"/>
              <a:ea typeface="Times New Roman"/>
              <a:cs typeface="Times New Roman"/>
              <a:sym typeface="Times New Roman"/>
            </a:endParaRPr>
          </a:p>
          <a:p>
            <a:pPr indent="-285750" lvl="0" marL="285750" rtl="0" algn="l">
              <a:lnSpc>
                <a:spcPct val="80000"/>
              </a:lnSpc>
              <a:spcBef>
                <a:spcPts val="933"/>
              </a:spcBef>
              <a:spcAft>
                <a:spcPts val="0"/>
              </a:spcAft>
              <a:buSzPts val="1400"/>
              <a:buChar char="◼"/>
            </a:pPr>
            <a:r>
              <a:rPr lang="en-US" sz="1400">
                <a:solidFill>
                  <a:schemeClr val="dk1"/>
                </a:solidFill>
                <a:latin typeface="Times New Roman"/>
                <a:ea typeface="Times New Roman"/>
                <a:cs typeface="Times New Roman"/>
                <a:sym typeface="Times New Roman"/>
              </a:rPr>
              <a:t>	The scheduling feasibility is used to gauge the time in man/labour hours needed to fulfill the application development and training needed to make sure the project was a success. So we figured this by measuring the time it would take to develop the platform based on the feedback given in interviews and we relayed that information with the option giving in different levels stated above. With this we understand what amount of time will be needed to allot for man hours for completion. </a:t>
            </a:r>
            <a:br>
              <a:rPr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2" name="Shape 292"/>
        <p:cNvGrpSpPr/>
        <p:nvPr/>
      </p:nvGrpSpPr>
      <p:grpSpPr>
        <a:xfrm>
          <a:off x="0" y="0"/>
          <a:ext cx="0" cy="0"/>
          <a:chOff x="0" y="0"/>
          <a:chExt cx="0" cy="0"/>
        </a:xfrm>
      </p:grpSpPr>
      <p:sp>
        <p:nvSpPr>
          <p:cNvPr id="293" name="Google Shape;293;p24"/>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4"/>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4"/>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4"/>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4"/>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298" name="Google Shape;298;p24"/>
          <p:cNvSpPr/>
          <p:nvPr/>
        </p:nvSpPr>
        <p:spPr>
          <a:xfrm>
            <a:off x="0" y="0"/>
            <a:ext cx="121920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4"/>
          <p:cNvSpPr txBox="1"/>
          <p:nvPr>
            <p:ph type="title"/>
          </p:nvPr>
        </p:nvSpPr>
        <p:spPr>
          <a:xfrm>
            <a:off x="638620" y="863695"/>
            <a:ext cx="3511233" cy="377999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FFFFFF"/>
              </a:buClr>
              <a:buSzPts val="3600"/>
              <a:buFont typeface="Gill Sans"/>
              <a:buNone/>
            </a:pPr>
            <a:r>
              <a:rPr lang="en-US" sz="3600">
                <a:solidFill>
                  <a:srgbClr val="FFFFFF"/>
                </a:solidFill>
              </a:rPr>
              <a:t>CRITICAL REQUIREMENT ANALYSIS OBJECTIVE TREE</a:t>
            </a:r>
            <a:endParaRPr/>
          </a:p>
        </p:txBody>
      </p:sp>
      <p:sp>
        <p:nvSpPr>
          <p:cNvPr id="300" name="Google Shape;300;p24"/>
          <p:cNvSpPr/>
          <p:nvPr/>
        </p:nvSpPr>
        <p:spPr>
          <a:xfrm>
            <a:off x="638620" y="457200"/>
            <a:ext cx="3511233" cy="91439"/>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 name="Google Shape;301;p24"/>
          <p:cNvPicPr preferRelativeResize="0"/>
          <p:nvPr/>
        </p:nvPicPr>
        <p:blipFill rotWithShape="1">
          <a:blip r:embed="rId3">
            <a:alphaModFix/>
          </a:blip>
          <a:srcRect b="0" l="0" r="0" t="0"/>
          <a:stretch/>
        </p:blipFill>
        <p:spPr>
          <a:xfrm>
            <a:off x="4287425" y="492275"/>
            <a:ext cx="7572650" cy="5442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5"/>
          <p:cNvSpPr txBox="1"/>
          <p:nvPr>
            <p:ph type="title"/>
          </p:nvPr>
        </p:nvSpPr>
        <p:spPr>
          <a:xfrm>
            <a:off x="782275" y="130540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520"/>
              <a:buFont typeface="Gill Sans"/>
              <a:buNone/>
            </a:pPr>
            <a:r>
              <a:rPr lang="en-US" sz="2520"/>
              <a:t>CURRENT BUSINESS RULE LIST</a:t>
            </a:r>
            <a:endParaRPr sz="2520"/>
          </a:p>
          <a:p>
            <a:pPr indent="0" lvl="0" marL="0" rtl="0" algn="l">
              <a:lnSpc>
                <a:spcPct val="100000"/>
              </a:lnSpc>
              <a:spcBef>
                <a:spcPts val="0"/>
              </a:spcBef>
              <a:spcAft>
                <a:spcPts val="0"/>
              </a:spcAft>
              <a:buClr>
                <a:schemeClr val="lt1"/>
              </a:buClr>
              <a:buSzPts val="2520"/>
              <a:buFont typeface="Gill Sans"/>
              <a:buNone/>
            </a:pPr>
            <a:br>
              <a:rPr lang="en-US" sz="2520"/>
            </a:br>
            <a:endParaRPr sz="2520"/>
          </a:p>
        </p:txBody>
      </p:sp>
      <p:sp>
        <p:nvSpPr>
          <p:cNvPr id="307" name="Google Shape;307;p2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100000"/>
              </a:lnSpc>
              <a:spcBef>
                <a:spcPts val="0"/>
              </a:spcBef>
              <a:spcAft>
                <a:spcPts val="0"/>
              </a:spcAft>
              <a:buSzPts val="1656"/>
              <a:buChar char="◼"/>
            </a:pPr>
            <a:r>
              <a:rPr lang="en-US"/>
              <a:t>If a customer buys any glass, their first fill is free.</a:t>
            </a:r>
            <a:endParaRPr/>
          </a:p>
          <a:p>
            <a:pPr indent="-305435" lvl="0" marL="305435" rtl="0" algn="l">
              <a:lnSpc>
                <a:spcPct val="100000"/>
              </a:lnSpc>
              <a:spcBef>
                <a:spcPts val="960"/>
              </a:spcBef>
              <a:spcAft>
                <a:spcPts val="0"/>
              </a:spcAft>
              <a:buSzPts val="1656"/>
              <a:buChar char="◼"/>
            </a:pPr>
            <a:r>
              <a:rPr lang="en-US"/>
              <a:t>If a customer forgets their credit card, Klaus will close their tab and automatically charge 20% gratuity on the bill. </a:t>
            </a:r>
            <a:endParaRPr/>
          </a:p>
          <a:p>
            <a:pPr indent="-305435" lvl="0" marL="305435" rtl="0" algn="l">
              <a:lnSpc>
                <a:spcPct val="100000"/>
              </a:lnSpc>
              <a:spcBef>
                <a:spcPts val="960"/>
              </a:spcBef>
              <a:spcAft>
                <a:spcPts val="0"/>
              </a:spcAft>
              <a:buSzPts val="1656"/>
              <a:buChar char="◼"/>
            </a:pPr>
            <a:r>
              <a:rPr lang="en-US"/>
              <a:t>Tables cannot be reserved unless the customer pre-purchases a package. </a:t>
            </a:r>
            <a:endParaRPr/>
          </a:p>
          <a:p>
            <a:pPr indent="-305435" lvl="0" marL="305435" rtl="0" algn="l">
              <a:lnSpc>
                <a:spcPct val="100000"/>
              </a:lnSpc>
              <a:spcBef>
                <a:spcPts val="960"/>
              </a:spcBef>
              <a:spcAft>
                <a:spcPts val="0"/>
              </a:spcAft>
              <a:buSzPts val="1656"/>
              <a:buChar char="◼"/>
            </a:pPr>
            <a:r>
              <a:rPr lang="en-US"/>
              <a:t>On Thursdays, customers can bring in their own Stein for a free fill. However, the fill is limited to only one liter. </a:t>
            </a:r>
            <a:endParaRPr/>
          </a:p>
          <a:p>
            <a:pPr indent="-305435" lvl="0" marL="305435" rtl="0" algn="l">
              <a:lnSpc>
                <a:spcPct val="100000"/>
              </a:lnSpc>
              <a:spcBef>
                <a:spcPts val="960"/>
              </a:spcBef>
              <a:spcAft>
                <a:spcPts val="0"/>
              </a:spcAft>
              <a:buSzPts val="1656"/>
              <a:buChar char="◼"/>
            </a:pPr>
            <a:r>
              <a:rPr lang="en-US"/>
              <a:t>If customers want to participate in any event (trivia, bingo, comedy night, or etc.), they must purchase at least one bier. </a:t>
            </a:r>
            <a:endParaRPr/>
          </a:p>
          <a:p>
            <a:pPr indent="-305435" lvl="0" marL="305435" rtl="0" algn="l">
              <a:lnSpc>
                <a:spcPct val="100000"/>
              </a:lnSpc>
              <a:spcBef>
                <a:spcPts val="960"/>
              </a:spcBef>
              <a:spcAft>
                <a:spcPts val="0"/>
              </a:spcAft>
              <a:buSzPts val="1656"/>
              <a:buChar char="◼"/>
            </a:pPr>
            <a:r>
              <a:rPr lang="en-US"/>
              <a:t>Tokens can be exchanged for one pint of a core bier. Tokens do not have expiration dates.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1" name="Shape 311"/>
        <p:cNvGrpSpPr/>
        <p:nvPr/>
      </p:nvGrpSpPr>
      <p:grpSpPr>
        <a:xfrm>
          <a:off x="0" y="0"/>
          <a:ext cx="0" cy="0"/>
          <a:chOff x="0" y="0"/>
          <a:chExt cx="0" cy="0"/>
        </a:xfrm>
      </p:grpSpPr>
      <p:sp>
        <p:nvSpPr>
          <p:cNvPr id="312" name="Google Shape;312;p2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6"/>
          <p:cNvSpPr txBox="1"/>
          <p:nvPr>
            <p:ph idx="4294967295" type="title"/>
          </p:nvPr>
        </p:nvSpPr>
        <p:spPr>
          <a:xfrm>
            <a:off x="581192" y="1061989"/>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EFF"/>
              </a:buClr>
              <a:buSzPts val="2160"/>
              <a:buFont typeface="Gill Sans"/>
              <a:buNone/>
            </a:pPr>
            <a:r>
              <a:rPr lang="en-US" sz="2160">
                <a:solidFill>
                  <a:srgbClr val="FFFEFF"/>
                </a:solidFill>
              </a:rPr>
              <a:t>CURRENT BUSINESS ACTIVITY LIST</a:t>
            </a:r>
            <a:endParaRPr/>
          </a:p>
          <a:p>
            <a:pPr indent="0" lvl="0" marL="0" rtl="0" algn="l">
              <a:lnSpc>
                <a:spcPct val="90000"/>
              </a:lnSpc>
              <a:spcBef>
                <a:spcPts val="0"/>
              </a:spcBef>
              <a:spcAft>
                <a:spcPts val="0"/>
              </a:spcAft>
              <a:buClr>
                <a:srgbClr val="FFFEFF"/>
              </a:buClr>
              <a:buSzPts val="2160"/>
              <a:buFont typeface="Gill Sans"/>
              <a:buNone/>
            </a:pPr>
            <a:br>
              <a:rPr lang="en-US" sz="2160">
                <a:solidFill>
                  <a:srgbClr val="FFFEFF"/>
                </a:solidFill>
              </a:rPr>
            </a:br>
            <a:endParaRPr sz="2160">
              <a:solidFill>
                <a:srgbClr val="FFFEFF"/>
              </a:solidFill>
            </a:endParaRPr>
          </a:p>
        </p:txBody>
      </p:sp>
      <p:grpSp>
        <p:nvGrpSpPr>
          <p:cNvPr id="317" name="Google Shape;317;p26"/>
          <p:cNvGrpSpPr/>
          <p:nvPr/>
        </p:nvGrpSpPr>
        <p:grpSpPr>
          <a:xfrm>
            <a:off x="581025" y="2986286"/>
            <a:ext cx="11029949" cy="2068115"/>
            <a:chOff x="0" y="805061"/>
            <a:chExt cx="11029949" cy="2068115"/>
          </a:xfrm>
        </p:grpSpPr>
        <p:sp>
          <p:nvSpPr>
            <p:cNvPr id="318" name="Google Shape;318;p26"/>
            <p:cNvSpPr/>
            <p:nvPr/>
          </p:nvSpPr>
          <p:spPr>
            <a:xfrm>
              <a:off x="0" y="805061"/>
              <a:ext cx="3446859" cy="2068115"/>
            </a:xfrm>
            <a:prstGeom prst="rect">
              <a:avLst/>
            </a:prstGeom>
            <a:solidFill>
              <a:srgbClr val="902E6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6"/>
            <p:cNvSpPr txBox="1"/>
            <p:nvPr/>
          </p:nvSpPr>
          <p:spPr>
            <a:xfrm>
              <a:off x="0" y="805061"/>
              <a:ext cx="3446859" cy="2068115"/>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Gill Sans"/>
                <a:buNone/>
              </a:pPr>
              <a:r>
                <a:rPr b="1" i="0" lang="en-US" sz="1800" u="none" cap="none" strike="noStrike">
                  <a:solidFill>
                    <a:schemeClr val="lt1"/>
                  </a:solidFill>
                  <a:latin typeface="Gill Sans"/>
                  <a:ea typeface="Gill Sans"/>
                  <a:cs typeface="Gill Sans"/>
                  <a:sym typeface="Gill Sans"/>
                </a:rPr>
                <a:t>Daily Taproom Activities</a:t>
              </a:r>
              <a:endParaRPr b="0" i="0" sz="1800" u="none" cap="none" strike="noStrike">
                <a:solidFill>
                  <a:schemeClr val="lt1"/>
                </a:solidFill>
                <a:latin typeface="Gill Sans"/>
                <a:ea typeface="Gill Sans"/>
                <a:cs typeface="Gill Sans"/>
                <a:sym typeface="Gill Sans"/>
              </a:endParaRPr>
            </a:p>
            <a:p>
              <a:pPr indent="-114300" lvl="1" marL="114300" marR="0" rtl="0" algn="l">
                <a:lnSpc>
                  <a:spcPct val="90000"/>
                </a:lnSpc>
                <a:spcBef>
                  <a:spcPts val="63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Prepare Taproom for the day by following normal opening protocols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Set up Beer Garden (including umbrellas and outside games)</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Serving Beer, wine, or soda to Customers</a:t>
              </a:r>
              <a:endParaRPr b="0" i="0" sz="1400" u="none" cap="none" strike="noStrike">
                <a:solidFill>
                  <a:srgbClr val="000000"/>
                </a:solidFill>
                <a:latin typeface="Arial"/>
                <a:ea typeface="Arial"/>
                <a:cs typeface="Arial"/>
                <a:sym typeface="Arial"/>
              </a:endParaRPr>
            </a:p>
          </p:txBody>
        </p:sp>
        <p:sp>
          <p:nvSpPr>
            <p:cNvPr id="320" name="Google Shape;320;p26"/>
            <p:cNvSpPr/>
            <p:nvPr/>
          </p:nvSpPr>
          <p:spPr>
            <a:xfrm>
              <a:off x="3791545" y="805061"/>
              <a:ext cx="3446859" cy="2068115"/>
            </a:xfrm>
            <a:prstGeom prst="rect">
              <a:avLst/>
            </a:prstGeom>
            <a:solidFill>
              <a:srgbClr val="A0305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6"/>
            <p:cNvSpPr txBox="1"/>
            <p:nvPr/>
          </p:nvSpPr>
          <p:spPr>
            <a:xfrm>
              <a:off x="3791545" y="805061"/>
              <a:ext cx="3446859" cy="2068115"/>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Gill Sans"/>
                <a:buNone/>
              </a:pPr>
              <a:r>
                <a:rPr b="1" i="0" lang="en-US" sz="1800" u="none" cap="none" strike="noStrike">
                  <a:solidFill>
                    <a:schemeClr val="lt1"/>
                  </a:solidFill>
                  <a:latin typeface="Gill Sans"/>
                  <a:ea typeface="Gill Sans"/>
                  <a:cs typeface="Gill Sans"/>
                  <a:sym typeface="Gill Sans"/>
                </a:rPr>
                <a:t>Weekly Taproom Activities</a:t>
              </a:r>
              <a:endParaRPr b="0" i="0" sz="1800" u="none" cap="none" strike="noStrike">
                <a:solidFill>
                  <a:schemeClr val="lt1"/>
                </a:solidFill>
                <a:latin typeface="Gill Sans"/>
                <a:ea typeface="Gill Sans"/>
                <a:cs typeface="Gill Sans"/>
                <a:sym typeface="Gill Sans"/>
              </a:endParaRPr>
            </a:p>
            <a:p>
              <a:pPr indent="-114300" lvl="1" marL="114300" marR="0" rtl="0" algn="l">
                <a:lnSpc>
                  <a:spcPct val="90000"/>
                </a:lnSpc>
                <a:spcBef>
                  <a:spcPts val="63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Inventory is taken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Deep Clean taproom and beer garden following Sunday Deep Cleaning Checklist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Manager Meetings (All managers and Owners)</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Sales Meetings  (Sales Manager, Sales Team Members, Owners)</a:t>
              </a:r>
              <a:endParaRPr b="0" i="0" sz="1400" u="none" cap="none" strike="noStrike">
                <a:solidFill>
                  <a:srgbClr val="000000"/>
                </a:solidFill>
                <a:latin typeface="Arial"/>
                <a:ea typeface="Arial"/>
                <a:cs typeface="Arial"/>
                <a:sym typeface="Arial"/>
              </a:endParaRPr>
            </a:p>
          </p:txBody>
        </p:sp>
        <p:sp>
          <p:nvSpPr>
            <p:cNvPr id="322" name="Google Shape;322;p26"/>
            <p:cNvSpPr/>
            <p:nvPr/>
          </p:nvSpPr>
          <p:spPr>
            <a:xfrm>
              <a:off x="7583090" y="805061"/>
              <a:ext cx="3446859" cy="2068115"/>
            </a:xfrm>
            <a:prstGeom prst="rect">
              <a:avLst/>
            </a:prstGeom>
            <a:solidFill>
              <a:srgbClr val="B1304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6"/>
            <p:cNvSpPr txBox="1"/>
            <p:nvPr/>
          </p:nvSpPr>
          <p:spPr>
            <a:xfrm>
              <a:off x="7583090" y="805061"/>
              <a:ext cx="3446859" cy="2068115"/>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Gill Sans"/>
                <a:buNone/>
              </a:pPr>
              <a:r>
                <a:rPr b="1" i="0" lang="en-US" sz="1800" u="none" cap="none" strike="noStrike">
                  <a:solidFill>
                    <a:schemeClr val="lt1"/>
                  </a:solidFill>
                  <a:latin typeface="Gill Sans"/>
                  <a:ea typeface="Gill Sans"/>
                  <a:cs typeface="Gill Sans"/>
                  <a:sym typeface="Gill Sans"/>
                </a:rPr>
                <a:t>Yearly Taproom Activities</a:t>
              </a:r>
              <a:endParaRPr b="0" i="0" sz="1800" u="none" cap="none" strike="noStrike">
                <a:solidFill>
                  <a:schemeClr val="lt1"/>
                </a:solidFill>
                <a:latin typeface="Gill Sans"/>
                <a:ea typeface="Gill Sans"/>
                <a:cs typeface="Gill Sans"/>
                <a:sym typeface="Gill Sans"/>
              </a:endParaRPr>
            </a:p>
            <a:p>
              <a:pPr indent="-114300" lvl="1" marL="114300" marR="0" rtl="0" algn="l">
                <a:lnSpc>
                  <a:spcPct val="90000"/>
                </a:lnSpc>
                <a:spcBef>
                  <a:spcPts val="63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Oktoberfest</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Maifest</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Inspections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Safety Infections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TABC compliance audit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7" name="Shape 327"/>
        <p:cNvGrpSpPr/>
        <p:nvPr/>
      </p:nvGrpSpPr>
      <p:grpSpPr>
        <a:xfrm>
          <a:off x="0" y="0"/>
          <a:ext cx="0" cy="0"/>
          <a:chOff x="0" y="0"/>
          <a:chExt cx="0" cy="0"/>
        </a:xfrm>
      </p:grpSpPr>
      <p:sp>
        <p:nvSpPr>
          <p:cNvPr id="328" name="Google Shape;328;p27"/>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7"/>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7"/>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333" name="Google Shape;333;p27"/>
          <p:cNvSpPr/>
          <p:nvPr/>
        </p:nvSpPr>
        <p:spPr>
          <a:xfrm>
            <a:off x="0" y="0"/>
            <a:ext cx="121920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7"/>
          <p:cNvSpPr txBox="1"/>
          <p:nvPr>
            <p:ph type="title"/>
          </p:nvPr>
        </p:nvSpPr>
        <p:spPr>
          <a:xfrm>
            <a:off x="638620" y="863695"/>
            <a:ext cx="3511233" cy="377999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FFFFFF"/>
              </a:buClr>
              <a:buSzPts val="3600"/>
              <a:buFont typeface="Gill Sans"/>
              <a:buNone/>
            </a:pPr>
            <a:r>
              <a:rPr lang="en-US" sz="3600">
                <a:solidFill>
                  <a:srgbClr val="FFFFFF"/>
                </a:solidFill>
              </a:rPr>
              <a:t>CURRENT DATA FLOW DIAGRAM (LEVEL 0)</a:t>
            </a:r>
            <a:endParaRPr/>
          </a:p>
        </p:txBody>
      </p:sp>
      <p:sp>
        <p:nvSpPr>
          <p:cNvPr id="335" name="Google Shape;335;p27"/>
          <p:cNvSpPr/>
          <p:nvPr/>
        </p:nvSpPr>
        <p:spPr>
          <a:xfrm>
            <a:off x="638620" y="457200"/>
            <a:ext cx="3511233" cy="91439"/>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high confidence" id="336" name="Google Shape;336;p27"/>
          <p:cNvPicPr preferRelativeResize="0"/>
          <p:nvPr/>
        </p:nvPicPr>
        <p:blipFill rotWithShape="1">
          <a:blip r:embed="rId3">
            <a:alphaModFix/>
          </a:blip>
          <a:srcRect b="-1" l="3010" r="-1" t="0"/>
          <a:stretch/>
        </p:blipFill>
        <p:spPr>
          <a:xfrm>
            <a:off x="4654295" y="457200"/>
            <a:ext cx="7086151" cy="5899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0" name="Shape 340"/>
        <p:cNvGrpSpPr/>
        <p:nvPr/>
      </p:nvGrpSpPr>
      <p:grpSpPr>
        <a:xfrm>
          <a:off x="0" y="0"/>
          <a:ext cx="0" cy="0"/>
          <a:chOff x="0" y="0"/>
          <a:chExt cx="0" cy="0"/>
        </a:xfrm>
      </p:grpSpPr>
      <p:sp>
        <p:nvSpPr>
          <p:cNvPr id="341" name="Google Shape;341;p2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8"/>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8"/>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close up of a map&#10;&#10;Description generated with high confidence" id="346" name="Google Shape;346;p28"/>
          <p:cNvPicPr preferRelativeResize="0"/>
          <p:nvPr>
            <p:ph idx="1" type="body"/>
          </p:nvPr>
        </p:nvPicPr>
        <p:blipFill rotWithShape="1">
          <a:blip r:embed="rId3">
            <a:alphaModFix/>
          </a:blip>
          <a:srcRect b="-2" l="5145" r="406" t="0"/>
          <a:stretch/>
        </p:blipFill>
        <p:spPr>
          <a:xfrm>
            <a:off x="662400" y="803300"/>
            <a:ext cx="7152000" cy="5414400"/>
          </a:xfrm>
          <a:prstGeom prst="rect">
            <a:avLst/>
          </a:prstGeom>
          <a:noFill/>
          <a:ln>
            <a:noFill/>
          </a:ln>
        </p:spPr>
      </p:pic>
      <p:sp>
        <p:nvSpPr>
          <p:cNvPr id="347" name="Google Shape;347;p28"/>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8"/>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Gill Sans"/>
              <a:buNone/>
            </a:pPr>
            <a:r>
              <a:rPr lang="en-US" sz="3600">
                <a:solidFill>
                  <a:srgbClr val="FFFFFF"/>
                </a:solidFill>
              </a:rPr>
              <a:t>CURRENT DATA FLOW DIAGRAM LEVEL 1</a:t>
            </a:r>
            <a:endParaRPr/>
          </a:p>
        </p:txBody>
      </p:sp>
      <p:grpSp>
        <p:nvGrpSpPr>
          <p:cNvPr id="349" name="Google Shape;349;p28"/>
          <p:cNvGrpSpPr/>
          <p:nvPr/>
        </p:nvGrpSpPr>
        <p:grpSpPr>
          <a:xfrm>
            <a:off x="446534" y="453643"/>
            <a:ext cx="11298933" cy="98554"/>
            <a:chOff x="446534" y="453643"/>
            <a:chExt cx="11298933" cy="98554"/>
          </a:xfrm>
        </p:grpSpPr>
        <p:sp>
          <p:nvSpPr>
            <p:cNvPr id="350" name="Google Shape;350;p2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6" name="Shape 356"/>
        <p:cNvGrpSpPr/>
        <p:nvPr/>
      </p:nvGrpSpPr>
      <p:grpSpPr>
        <a:xfrm>
          <a:off x="0" y="0"/>
          <a:ext cx="0" cy="0"/>
          <a:chOff x="0" y="0"/>
          <a:chExt cx="0" cy="0"/>
        </a:xfrm>
      </p:grpSpPr>
      <p:sp>
        <p:nvSpPr>
          <p:cNvPr id="357" name="Google Shape;357;p29"/>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9"/>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9"/>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362" name="Google Shape;362;p29"/>
          <p:cNvSpPr txBox="1"/>
          <p:nvPr>
            <p:ph idx="4294967295" type="title"/>
          </p:nvPr>
        </p:nvSpPr>
        <p:spPr>
          <a:xfrm>
            <a:off x="735210" y="1285164"/>
            <a:ext cx="10491673" cy="8382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1"/>
              </a:buClr>
              <a:buSzPts val="2400"/>
              <a:buFont typeface="Gill Sans"/>
              <a:buNone/>
            </a:pPr>
            <a:r>
              <a:rPr lang="en-US" sz="2400">
                <a:solidFill>
                  <a:schemeClr val="accent1"/>
                </a:solidFill>
              </a:rPr>
              <a:t>CURRENT ENTITY RELATIONSHIP DIAGRAM</a:t>
            </a:r>
            <a:endParaRPr/>
          </a:p>
        </p:txBody>
      </p:sp>
      <p:sp>
        <p:nvSpPr>
          <p:cNvPr id="363" name="Google Shape;363;p29"/>
          <p:cNvSpPr/>
          <p:nvPr/>
        </p:nvSpPr>
        <p:spPr>
          <a:xfrm>
            <a:off x="446534" y="453642"/>
            <a:ext cx="11298933" cy="512708"/>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9"/>
          <p:cNvSpPr/>
          <p:nvPr/>
        </p:nvSpPr>
        <p:spPr>
          <a:xfrm flipH="1" rot="5400000">
            <a:off x="2209064" y="3329711"/>
            <a:ext cx="3703320" cy="58726"/>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9"/>
          <p:cNvSpPr/>
          <p:nvPr/>
        </p:nvSpPr>
        <p:spPr>
          <a:xfrm>
            <a:off x="446534" y="5878019"/>
            <a:ext cx="11298933" cy="512708"/>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text, map&#10;&#10;Description generated with very high confidence" id="366" name="Google Shape;366;p29"/>
          <p:cNvPicPr preferRelativeResize="0"/>
          <p:nvPr/>
        </p:nvPicPr>
        <p:blipFill rotWithShape="1">
          <a:blip r:embed="rId3">
            <a:alphaModFix/>
          </a:blip>
          <a:srcRect b="0" l="0" r="0" t="0"/>
          <a:stretch/>
        </p:blipFill>
        <p:spPr>
          <a:xfrm>
            <a:off x="445106" y="1509147"/>
            <a:ext cx="10994570" cy="45648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OUR APPROACH</a:t>
            </a:r>
            <a:endParaRPr/>
          </a:p>
        </p:txBody>
      </p:sp>
      <p:sp>
        <p:nvSpPr>
          <p:cNvPr id="132" name="Google Shape;132;p3"/>
          <p:cNvSpPr txBox="1"/>
          <p:nvPr>
            <p:ph idx="1" type="body"/>
          </p:nvPr>
        </p:nvSpPr>
        <p:spPr>
          <a:xfrm>
            <a:off x="263692" y="1460829"/>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100000"/>
              </a:lnSpc>
              <a:spcBef>
                <a:spcPts val="0"/>
              </a:spcBef>
              <a:spcAft>
                <a:spcPts val="0"/>
              </a:spcAft>
              <a:buSzPts val="2576"/>
              <a:buChar char="◼"/>
            </a:pPr>
            <a:r>
              <a:rPr lang="en-US" sz="2800"/>
              <a:t>Our group has decided to take the SDLC approach towards this project by analyzing and designing with a phased approach</a:t>
            </a:r>
            <a:endParaRPr sz="2800"/>
          </a:p>
          <a:p>
            <a:pPr indent="-305435" lvl="0" marL="305435" rtl="0" algn="l">
              <a:lnSpc>
                <a:spcPct val="100000"/>
              </a:lnSpc>
              <a:spcBef>
                <a:spcPts val="1160"/>
              </a:spcBef>
              <a:spcAft>
                <a:spcPts val="0"/>
              </a:spcAft>
              <a:buSzPts val="2576"/>
              <a:buChar char="◼"/>
            </a:pPr>
            <a:r>
              <a:rPr lang="en-US" sz="2800"/>
              <a:t>By using this approach, we will provide client with best deliverable solution possible and meet all their objectives as well.</a:t>
            </a:r>
            <a:endParaRPr sz="2800"/>
          </a:p>
        </p:txBody>
      </p:sp>
      <p:pic>
        <p:nvPicPr>
          <p:cNvPr descr="A picture containing sitting, monitor, phone, computer&#10;&#10;Description generated with very high confidence" id="133" name="Google Shape;133;p3"/>
          <p:cNvPicPr preferRelativeResize="0"/>
          <p:nvPr/>
        </p:nvPicPr>
        <p:blipFill rotWithShape="1">
          <a:blip r:embed="rId3">
            <a:alphaModFix/>
          </a:blip>
          <a:srcRect b="0" l="0" r="0" t="0"/>
          <a:stretch/>
        </p:blipFill>
        <p:spPr>
          <a:xfrm>
            <a:off x="10312626" y="5087331"/>
            <a:ext cx="1447952" cy="14479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3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CURRENT EVENT RESPONSE TABLE</a:t>
            </a:r>
            <a:endParaRPr/>
          </a:p>
        </p:txBody>
      </p:sp>
      <p:graphicFrame>
        <p:nvGraphicFramePr>
          <p:cNvPr id="372" name="Google Shape;372;p30"/>
          <p:cNvGraphicFramePr/>
          <p:nvPr/>
        </p:nvGraphicFramePr>
        <p:xfrm>
          <a:off x="582083" y="1979083"/>
          <a:ext cx="3000000" cy="3000000"/>
        </p:xfrm>
        <a:graphic>
          <a:graphicData uri="http://schemas.openxmlformats.org/drawingml/2006/table">
            <a:tbl>
              <a:tblPr bandRow="1" firstRow="1">
                <a:noFill/>
                <a:tableStyleId>{A8F7BEA5-6864-4497-9599-F4BE0738AA23}</a:tableStyleId>
              </a:tblPr>
              <a:tblGrid>
                <a:gridCol w="5514975"/>
                <a:gridCol w="5514975"/>
              </a:tblGrid>
              <a:tr h="4974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Event</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Response</a:t>
                      </a:r>
                      <a:endParaRPr sz="1800" u="none" cap="none" strike="noStrike"/>
                    </a:p>
                  </a:txBody>
                  <a:tcPr marT="63500" marB="63500" marR="63500" marL="63500"/>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Prepare Taproom for the opening</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Taproom managers and employees come in early to set up beer gardens, games, and set up chalk-boards with daily specials or events of the day.</a:t>
                      </a:r>
                      <a:endParaRPr sz="1800" u="none" cap="none" strike="noStrike"/>
                    </a:p>
                  </a:txBody>
                  <a:tcPr marT="63500" marB="63500" marR="63500" marL="63500"/>
                </a:tc>
              </a:tr>
              <a:tr h="1397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Serving Customers</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Biertenders choose what the customer requests via the POS system and charges the customer. Then hand the customers their paid items which could be Beer, wine, soda, or merchandise.</a:t>
                      </a:r>
                      <a:endParaRPr sz="1800" u="none" cap="none" strike="noStrike"/>
                    </a:p>
                  </a:txBody>
                  <a:tcPr marT="63500" marB="63500" marR="63500" marL="63500"/>
                </a:tc>
              </a:tr>
              <a:tr h="1397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Customer inquires about food</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Biertenders direct customers to Food Trucks available on the premises.</a:t>
                      </a:r>
                      <a:endParaRPr sz="1800" u="none" cap="none" strike="noStrike"/>
                    </a:p>
                  </a:txBody>
                  <a:tcPr marT="63500" marB="63500" marR="63500" marL="63500"/>
                </a:tc>
              </a:tr>
              <a:tr h="1397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Event night</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Biertenders and Taproom managers set up events. Then gives customers a countdown timer so they settle in and participate if they want.</a:t>
                      </a:r>
                      <a:endParaRPr sz="1800" u="none" cap="none" strike="noStrike"/>
                    </a:p>
                  </a:txBody>
                  <a:tcPr marT="63500" marB="63500" marR="63500" marL="63500"/>
                </a:tc>
              </a:tr>
              <a:tr h="1397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Keg Changes</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If kegs become defective, Kegs are switched out via the Bartenders or Taproom Manager.</a:t>
                      </a:r>
                      <a:endParaRPr sz="1800" u="none" cap="none" strike="noStrike"/>
                    </a:p>
                  </a:txBody>
                  <a:tcPr marT="63500" marB="63500" marR="63500" marL="63500"/>
                </a:tc>
              </a:tr>
              <a:tr h="1397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Cleaning</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Laundry, dishes, and cleaning is done periodically by Biertenders during business hours and at closing time.</a:t>
                      </a:r>
                      <a:endParaRPr sz="1800" u="none" cap="none" strike="noStrike"/>
                    </a:p>
                  </a:txBody>
                  <a:tcPr marT="63500" marB="63500" marR="63500" marL="63500"/>
                </a:tc>
              </a:tr>
              <a:tr h="1397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Prepare Taproom for Close</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Taproom Managers and Biertenders follow closing protocol to close down operations for the night. </a:t>
                      </a:r>
                      <a:endParaRPr sz="1800" u="none" cap="none" strike="noStrike"/>
                    </a:p>
                  </a:txBody>
                  <a:tcPr marT="63500" marB="63500" marR="63500" marL="63500"/>
                </a:tc>
              </a:tr>
              <a:tr h="13970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Inventory</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Mary-Lou takes inventory by checking on merchandise that she feels is subjectively low and needs to be ordered.</a:t>
                      </a:r>
                      <a:endParaRPr sz="1800" u="none" cap="none" strike="noStrike"/>
                    </a:p>
                  </a:txBody>
                  <a:tcPr marT="63500" marB="63500" marR="63500" marL="63500"/>
                </a:tc>
              </a:tr>
            </a:tbl>
          </a:graphicData>
        </a:graphic>
      </p:graphicFrame>
      <p:sp>
        <p:nvSpPr>
          <p:cNvPr id="373" name="Google Shape;373;p30"/>
          <p:cNvSpPr txBox="1"/>
          <p:nvPr/>
        </p:nvSpPr>
        <p:spPr>
          <a:xfrm>
            <a:off x="4724400" y="3200400"/>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7" name="Shape 377"/>
        <p:cNvGrpSpPr/>
        <p:nvPr/>
      </p:nvGrpSpPr>
      <p:grpSpPr>
        <a:xfrm>
          <a:off x="0" y="0"/>
          <a:ext cx="0" cy="0"/>
          <a:chOff x="0" y="0"/>
          <a:chExt cx="0" cy="0"/>
        </a:xfrm>
      </p:grpSpPr>
      <p:sp>
        <p:nvSpPr>
          <p:cNvPr id="378" name="Google Shape;378;p3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1"/>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close up of a sign&#10;&#10;Description generated with very high confidence" id="383" name="Google Shape;383;p31"/>
          <p:cNvPicPr preferRelativeResize="0"/>
          <p:nvPr/>
        </p:nvPicPr>
        <p:blipFill rotWithShape="1">
          <a:blip r:embed="rId3">
            <a:alphaModFix/>
          </a:blip>
          <a:srcRect b="0" l="0" r="0" t="0"/>
          <a:stretch/>
        </p:blipFill>
        <p:spPr>
          <a:xfrm>
            <a:off x="219897" y="635664"/>
            <a:ext cx="7821482" cy="1826672"/>
          </a:xfrm>
          <a:prstGeom prst="rect">
            <a:avLst/>
          </a:prstGeom>
          <a:noFill/>
          <a:ln>
            <a:noFill/>
          </a:ln>
        </p:spPr>
      </p:pic>
      <p:sp>
        <p:nvSpPr>
          <p:cNvPr id="384" name="Google Shape;384;p31"/>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1"/>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CURRENT DATA DICTIONARY</a:t>
            </a:r>
            <a:endParaRPr/>
          </a:p>
        </p:txBody>
      </p:sp>
      <p:pic>
        <p:nvPicPr>
          <p:cNvPr descr="A close up of a sign&#10;&#10;Description generated with very high confidence" id="386" name="Google Shape;386;p31"/>
          <p:cNvPicPr preferRelativeResize="0"/>
          <p:nvPr/>
        </p:nvPicPr>
        <p:blipFill rotWithShape="1">
          <a:blip r:embed="rId4">
            <a:alphaModFix/>
          </a:blip>
          <a:srcRect b="0" l="0" r="0" t="0"/>
          <a:stretch/>
        </p:blipFill>
        <p:spPr>
          <a:xfrm>
            <a:off x="217714" y="2518419"/>
            <a:ext cx="7765142" cy="972076"/>
          </a:xfrm>
          <a:prstGeom prst="rect">
            <a:avLst/>
          </a:prstGeom>
          <a:noFill/>
          <a:ln>
            <a:noFill/>
          </a:ln>
        </p:spPr>
      </p:pic>
      <p:pic>
        <p:nvPicPr>
          <p:cNvPr descr="A close up of a sign&#10;&#10;Description generated with very high confidence" id="387" name="Google Shape;387;p31"/>
          <p:cNvPicPr preferRelativeResize="0"/>
          <p:nvPr/>
        </p:nvPicPr>
        <p:blipFill rotWithShape="1">
          <a:blip r:embed="rId5">
            <a:alphaModFix/>
          </a:blip>
          <a:srcRect b="0" l="0" r="0" t="0"/>
          <a:stretch/>
        </p:blipFill>
        <p:spPr>
          <a:xfrm>
            <a:off x="239485" y="4264824"/>
            <a:ext cx="7721600" cy="1086065"/>
          </a:xfrm>
          <a:prstGeom prst="rect">
            <a:avLst/>
          </a:prstGeom>
          <a:noFill/>
          <a:ln>
            <a:noFill/>
          </a:ln>
        </p:spPr>
      </p:pic>
      <p:pic>
        <p:nvPicPr>
          <p:cNvPr descr="A picture containing meter, clock&#10;&#10;Description generated with very high confidence" id="388" name="Google Shape;388;p31"/>
          <p:cNvPicPr preferRelativeResize="0"/>
          <p:nvPr/>
        </p:nvPicPr>
        <p:blipFill rotWithShape="1">
          <a:blip r:embed="rId6">
            <a:alphaModFix/>
          </a:blip>
          <a:srcRect b="0" l="0" r="0" t="0"/>
          <a:stretch/>
        </p:blipFill>
        <p:spPr>
          <a:xfrm>
            <a:off x="217714" y="3556232"/>
            <a:ext cx="7714342" cy="6309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2" name="Shape 392"/>
        <p:cNvGrpSpPr/>
        <p:nvPr/>
      </p:nvGrpSpPr>
      <p:grpSpPr>
        <a:xfrm>
          <a:off x="0" y="0"/>
          <a:ext cx="0" cy="0"/>
          <a:chOff x="0" y="0"/>
          <a:chExt cx="0" cy="0"/>
        </a:xfrm>
      </p:grpSpPr>
      <p:sp>
        <p:nvSpPr>
          <p:cNvPr id="393" name="Google Shape;393;p3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2"/>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screenshot of a cell phone&#10;&#10;Description generated with very high confidence" id="398" name="Google Shape;398;p32"/>
          <p:cNvPicPr preferRelativeResize="0"/>
          <p:nvPr/>
        </p:nvPicPr>
        <p:blipFill rotWithShape="1">
          <a:blip r:embed="rId3">
            <a:alphaModFix/>
          </a:blip>
          <a:srcRect b="0" l="0" r="0" t="0"/>
          <a:stretch/>
        </p:blipFill>
        <p:spPr>
          <a:xfrm>
            <a:off x="385149" y="594308"/>
            <a:ext cx="6235674" cy="5457537"/>
          </a:xfrm>
          <a:prstGeom prst="rect">
            <a:avLst/>
          </a:prstGeom>
          <a:noFill/>
          <a:ln>
            <a:noFill/>
          </a:ln>
        </p:spPr>
      </p:pic>
      <p:sp>
        <p:nvSpPr>
          <p:cNvPr id="399" name="Google Shape;399;p32"/>
          <p:cNvSpPr/>
          <p:nvPr/>
        </p:nvSpPr>
        <p:spPr>
          <a:xfrm>
            <a:off x="6736079" y="723899"/>
            <a:ext cx="5009388"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2"/>
          <p:cNvSpPr txBox="1"/>
          <p:nvPr>
            <p:ph type="title"/>
          </p:nvPr>
        </p:nvSpPr>
        <p:spPr>
          <a:xfrm>
            <a:off x="7261934" y="1419225"/>
            <a:ext cx="4115917"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CLIENT SWOT ANALYSIS</a:t>
            </a:r>
            <a:endParaRPr/>
          </a:p>
        </p:txBody>
      </p:sp>
      <p:sp>
        <p:nvSpPr>
          <p:cNvPr id="401" name="Google Shape;401;p32"/>
          <p:cNvSpPr/>
          <p:nvPr/>
        </p:nvSpPr>
        <p:spPr>
          <a:xfrm>
            <a:off x="446534" y="457200"/>
            <a:ext cx="3052796"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2"/>
          <p:cNvSpPr/>
          <p:nvPr/>
        </p:nvSpPr>
        <p:spPr>
          <a:xfrm>
            <a:off x="3591306" y="457200"/>
            <a:ext cx="3052798"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2"/>
          <p:cNvSpPr/>
          <p:nvPr/>
        </p:nvSpPr>
        <p:spPr>
          <a:xfrm>
            <a:off x="6736079" y="453643"/>
            <a:ext cx="5009388"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OUR SYSTEM PROPOSAL</a:t>
            </a:r>
            <a:endParaRPr/>
          </a:p>
        </p:txBody>
      </p:sp>
      <p:sp>
        <p:nvSpPr>
          <p:cNvPr id="409" name="Google Shape;409;p33"/>
          <p:cNvSpPr txBox="1"/>
          <p:nvPr>
            <p:ph idx="1" type="body"/>
          </p:nvPr>
        </p:nvSpPr>
        <p:spPr>
          <a:xfrm>
            <a:off x="358942" y="2519163"/>
            <a:ext cx="11029615" cy="3678303"/>
          </a:xfrm>
          <a:prstGeom prst="rect">
            <a:avLst/>
          </a:prstGeom>
          <a:noFill/>
          <a:ln>
            <a:noFill/>
          </a:ln>
        </p:spPr>
        <p:txBody>
          <a:bodyPr anchorCtr="0" anchor="ctr" bIns="45700" lIns="91425" spcFirstLastPara="1" rIns="91425" wrap="square" tIns="45700">
            <a:noAutofit/>
          </a:bodyPr>
          <a:lstStyle/>
          <a:p>
            <a:pPr indent="-305435" lvl="0" marL="305435" rtl="0" algn="l">
              <a:lnSpc>
                <a:spcPct val="100000"/>
              </a:lnSpc>
              <a:spcBef>
                <a:spcPts val="0"/>
              </a:spcBef>
              <a:spcAft>
                <a:spcPts val="0"/>
              </a:spcAft>
              <a:buSzPts val="1288"/>
              <a:buChar char="◼"/>
            </a:pPr>
            <a:r>
              <a:rPr lang="en-US" sz="1400"/>
              <a:t>Option 1</a:t>
            </a:r>
            <a:endParaRPr sz="1400"/>
          </a:p>
          <a:p>
            <a:pPr indent="0" lvl="0" marL="0" rtl="0" algn="l">
              <a:lnSpc>
                <a:spcPct val="100000"/>
              </a:lnSpc>
              <a:spcBef>
                <a:spcPts val="880"/>
              </a:spcBef>
              <a:spcAft>
                <a:spcPts val="0"/>
              </a:spcAft>
              <a:buSzPts val="1288"/>
              <a:buNone/>
            </a:pPr>
            <a:r>
              <a:rPr lang="en-US" sz="1400"/>
              <a:t>A system that creates an Order Processing system which itemizes merchandise including bier, glasses, gift sets, to-go bottles, sodas, wines, hats, and t-shirts. The system will then keep track of customer orders and purchases each day. The system will have the potential to grow as the new company grows which may include adding a shipping feature for their merchandise or integrating with a future inventory system. We are also proposing to create a system that will function as a database for customer data and relates it to how much money they spend, the merchandise they have purchased via the Order Processing system and how often they visit the Client’s site. This system will also hold information on how long the customer has been a member of Klaus Brewing Company. Data from the database system will assist in creating a loyalty program that rewards returning members’ incentives and benefits regarding the program.  This system will be integrated into their POS system as their website so they can easily transition into using our system. </a:t>
            </a:r>
            <a:endParaRPr sz="1400"/>
          </a:p>
          <a:p>
            <a:pPr indent="-305435" lvl="0" marL="305435" rtl="0" algn="l">
              <a:lnSpc>
                <a:spcPct val="100000"/>
              </a:lnSpc>
              <a:spcBef>
                <a:spcPts val="880"/>
              </a:spcBef>
              <a:spcAft>
                <a:spcPts val="0"/>
              </a:spcAft>
              <a:buSzPts val="1288"/>
              <a:buChar char="◼"/>
            </a:pPr>
            <a:r>
              <a:rPr lang="en-US" sz="1400"/>
              <a:t>Option 2</a:t>
            </a:r>
            <a:endParaRPr/>
          </a:p>
          <a:p>
            <a:pPr indent="0" lvl="0" marL="0" rtl="0" algn="l">
              <a:lnSpc>
                <a:spcPct val="100000"/>
              </a:lnSpc>
              <a:spcBef>
                <a:spcPts val="880"/>
              </a:spcBef>
              <a:spcAft>
                <a:spcPts val="0"/>
              </a:spcAft>
              <a:buSzPts val="1288"/>
              <a:buNone/>
            </a:pPr>
            <a:r>
              <a:rPr lang="en-US" sz="1400"/>
              <a:t>A system that creates an Order Processing system which itemizes merchandise including bier, glasses, gift sets, to-go bottles, sodas, wines, hats, and t-shirts. The system will then keep track of customer orders and purchases each day. The system will have the potential to grow as the new company grows which may include adding a shipping feature for their merchandise or integrating with a future inventory system. We are also proposing to create a system that will function as a database for customer data and relates it to how much money they spend, the merchandise they have purchased via the Order Processing system and how often they visit the Client’s site. This system will also hold information on how long the customer has been a member of Klaus Brewing Company. Data from the database system will assist in creating a loyalty program that rewards returning members’ incentives and benefits regarding the program. This system will be a standalone system and will be integrated into their current POS system but not their website. This will be beneficial if they have to change their website database.</a:t>
            </a:r>
            <a:endParaRPr sz="1400"/>
          </a:p>
          <a:p>
            <a:pPr indent="0" lvl="0" marL="0" rtl="0" algn="l">
              <a:lnSpc>
                <a:spcPct val="100000"/>
              </a:lnSpc>
              <a:spcBef>
                <a:spcPts val="880"/>
              </a:spcBef>
              <a:spcAft>
                <a:spcPts val="0"/>
              </a:spcAft>
              <a:buSzPts val="1288"/>
              <a:buNone/>
            </a:pPr>
            <a:br>
              <a:rPr lang="en-US" sz="1400"/>
            </a:b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3" name="Shape 413"/>
        <p:cNvGrpSpPr/>
        <p:nvPr/>
      </p:nvGrpSpPr>
      <p:grpSpPr>
        <a:xfrm>
          <a:off x="0" y="0"/>
          <a:ext cx="0" cy="0"/>
          <a:chOff x="0" y="0"/>
          <a:chExt cx="0" cy="0"/>
        </a:xfrm>
      </p:grpSpPr>
      <p:sp>
        <p:nvSpPr>
          <p:cNvPr id="414" name="Google Shape;414;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15" name="Google Shape;415;p34"/>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4"/>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6000"/>
              <a:buFont typeface="Gill Sans"/>
              <a:buNone/>
            </a:pPr>
            <a:r>
              <a:rPr lang="en-US" sz="6000">
                <a:solidFill>
                  <a:srgbClr val="FFFFFF"/>
                </a:solidFill>
              </a:rPr>
              <a:t>PHASE 2</a:t>
            </a:r>
            <a:endParaRPr/>
          </a:p>
        </p:txBody>
      </p:sp>
      <p:sp>
        <p:nvSpPr>
          <p:cNvPr id="417" name="Google Shape;417;p34"/>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4"/>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2" name="Shape 422"/>
        <p:cNvGrpSpPr/>
        <p:nvPr/>
      </p:nvGrpSpPr>
      <p:grpSpPr>
        <a:xfrm>
          <a:off x="0" y="0"/>
          <a:ext cx="0" cy="0"/>
          <a:chOff x="0" y="0"/>
          <a:chExt cx="0" cy="0"/>
        </a:xfrm>
      </p:grpSpPr>
      <p:sp>
        <p:nvSpPr>
          <p:cNvPr id="423" name="Google Shape;423;p3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200"/>
              <a:buFont typeface="Gill Sans"/>
              <a:buNone/>
            </a:pPr>
            <a:r>
              <a:rPr b="1" lang="en-US" sz="2200">
                <a:solidFill>
                  <a:srgbClr val="FFFFFF"/>
                </a:solidFill>
              </a:rPr>
              <a:t>INITIAL STAKEHOLDER REGISTER &amp; AGREEMENT TO PROCEED </a:t>
            </a:r>
            <a:endParaRPr sz="2200">
              <a:solidFill>
                <a:srgbClr val="FFFFFF"/>
              </a:solidFill>
            </a:endParaRPr>
          </a:p>
          <a:p>
            <a:pPr indent="0" lvl="0" marL="0" rtl="0" algn="l">
              <a:lnSpc>
                <a:spcPct val="90000"/>
              </a:lnSpc>
              <a:spcBef>
                <a:spcPts val="0"/>
              </a:spcBef>
              <a:spcAft>
                <a:spcPts val="0"/>
              </a:spcAft>
              <a:buClr>
                <a:srgbClr val="FFFFFF"/>
              </a:buClr>
              <a:buSzPts val="2200"/>
              <a:buFont typeface="Gill Sans"/>
              <a:buNone/>
            </a:pPr>
            <a:br>
              <a:rPr lang="en-US" sz="2200">
                <a:solidFill>
                  <a:srgbClr val="FFFFFF"/>
                </a:solidFill>
              </a:rPr>
            </a:br>
            <a:endParaRPr sz="2200">
              <a:solidFill>
                <a:srgbClr val="FFFFFF"/>
              </a:solidFill>
            </a:endParaRPr>
          </a:p>
        </p:txBody>
      </p:sp>
      <p:sp>
        <p:nvSpPr>
          <p:cNvPr id="424" name="Google Shape;424;p35"/>
          <p:cNvSpPr/>
          <p:nvPr/>
        </p:nvSpPr>
        <p:spPr>
          <a:xfrm>
            <a:off x="446533" y="2180496"/>
            <a:ext cx="5404639" cy="4045683"/>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screenshot of a cell phone&#10;&#10;Description generated with very high confidence" id="425" name="Google Shape;425;p35"/>
          <p:cNvPicPr preferRelativeResize="0"/>
          <p:nvPr/>
        </p:nvPicPr>
        <p:blipFill rotWithShape="1">
          <a:blip r:embed="rId3">
            <a:alphaModFix/>
          </a:blip>
          <a:srcRect b="0" l="0" r="0" t="0"/>
          <a:stretch/>
        </p:blipFill>
        <p:spPr>
          <a:xfrm>
            <a:off x="657225" y="2820971"/>
            <a:ext cx="4962525" cy="2729388"/>
          </a:xfrm>
          <a:prstGeom prst="rect">
            <a:avLst/>
          </a:prstGeom>
          <a:noFill/>
          <a:ln>
            <a:noFill/>
          </a:ln>
        </p:spPr>
      </p:pic>
      <p:sp>
        <p:nvSpPr>
          <p:cNvPr id="426" name="Google Shape;426;p35"/>
          <p:cNvSpPr txBox="1"/>
          <p:nvPr>
            <p:ph idx="1" type="body"/>
          </p:nvPr>
        </p:nvSpPr>
        <p:spPr>
          <a:xfrm>
            <a:off x="6335805" y="2180496"/>
            <a:ext cx="5275001" cy="4045683"/>
          </a:xfrm>
          <a:prstGeom prst="rect">
            <a:avLst/>
          </a:prstGeom>
          <a:noFill/>
          <a:ln>
            <a:noFill/>
          </a:ln>
        </p:spPr>
        <p:txBody>
          <a:bodyPr anchorCtr="0" anchor="ctr" bIns="45700" lIns="91425" spcFirstLastPara="1" rIns="91425" wrap="square" tIns="45700">
            <a:normAutofit/>
          </a:bodyPr>
          <a:lstStyle/>
          <a:p>
            <a:pPr indent="-206121" lvl="0" marL="305435" rtl="0" algn="l">
              <a:lnSpc>
                <a:spcPct val="90000"/>
              </a:lnSpc>
              <a:spcBef>
                <a:spcPts val="0"/>
              </a:spcBef>
              <a:spcAft>
                <a:spcPts val="0"/>
              </a:spcAft>
              <a:buSzPts val="1564"/>
              <a:buNone/>
            </a:pPr>
            <a:r>
              <a:t/>
            </a:r>
            <a:endParaRPr sz="1700"/>
          </a:p>
          <a:p>
            <a:pPr indent="-305435" lvl="0" marL="305435" rtl="0" algn="l">
              <a:lnSpc>
                <a:spcPct val="90000"/>
              </a:lnSpc>
              <a:spcBef>
                <a:spcPts val="940"/>
              </a:spcBef>
              <a:spcAft>
                <a:spcPts val="0"/>
              </a:spcAft>
              <a:buSzPts val="1564"/>
              <a:buChar char="◼"/>
            </a:pPr>
            <a:r>
              <a:rPr lang="en-US" sz="1700"/>
              <a:t>Project Team members understand that they have an obligation to work with the client to deliver a ‘best effort’ MS Access product which satisfies both:  Client requirements (which will be defined in the Requirements Traceability Matrix),  Class requirements (as defined in the Project Requirements document); </a:t>
            </a:r>
            <a:endParaRPr sz="1700"/>
          </a:p>
          <a:p>
            <a:pPr indent="-305435" lvl="0" marL="305435" rtl="0" algn="l">
              <a:lnSpc>
                <a:spcPct val="90000"/>
              </a:lnSpc>
              <a:spcBef>
                <a:spcPts val="940"/>
              </a:spcBef>
              <a:spcAft>
                <a:spcPts val="0"/>
              </a:spcAft>
              <a:buSzPts val="1564"/>
              <a:buChar char="◼"/>
            </a:pPr>
            <a:r>
              <a:rPr lang="en-US" sz="1700"/>
              <a:t> Client Sponsor authorizes the Project Team to begin working on a Statement of Scope, Work Breakdown Structure and Work Plan, which will provide an overall structure for managing the software development effort. </a:t>
            </a:r>
            <a:endParaRPr sz="1700"/>
          </a:p>
          <a:p>
            <a:pPr indent="0" lvl="0" marL="0" rtl="0" algn="l">
              <a:lnSpc>
                <a:spcPct val="90000"/>
              </a:lnSpc>
              <a:spcBef>
                <a:spcPts val="940"/>
              </a:spcBef>
              <a:spcAft>
                <a:spcPts val="0"/>
              </a:spcAft>
              <a:buSzPts val="1564"/>
              <a:buNone/>
            </a:pPr>
            <a:br>
              <a:rPr lang="en-US" sz="1700"/>
            </a:b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27272"/>
            </a:gs>
            <a:gs pos="100000">
              <a:srgbClr val="333333"/>
            </a:gs>
          </a:gsLst>
          <a:path path="circle">
            <a:fillToRect b="100%" r="100%"/>
          </a:path>
          <a:tileRect l="-100%" t="-100%"/>
        </a:gradFill>
      </p:bgPr>
    </p:bg>
    <p:spTree>
      <p:nvGrpSpPr>
        <p:cNvPr id="430" name="Shape 430"/>
        <p:cNvGrpSpPr/>
        <p:nvPr/>
      </p:nvGrpSpPr>
      <p:grpSpPr>
        <a:xfrm>
          <a:off x="0" y="0"/>
          <a:ext cx="0" cy="0"/>
          <a:chOff x="0" y="0"/>
          <a:chExt cx="0" cy="0"/>
        </a:xfrm>
      </p:grpSpPr>
      <p:sp>
        <p:nvSpPr>
          <p:cNvPr id="431" name="Google Shape;431;p36"/>
          <p:cNvSpPr/>
          <p:nvPr/>
        </p:nvSpPr>
        <p:spPr>
          <a:xfrm>
            <a:off x="0" y="0"/>
            <a:ext cx="12191999" cy="6858001"/>
          </a:xfrm>
          <a:prstGeom prst="rect">
            <a:avLst/>
          </a:prstGeom>
          <a:solidFill>
            <a:srgbClr val="FFF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32" name="Google Shape;432;p36"/>
          <p:cNvSpPr txBox="1"/>
          <p:nvPr>
            <p:ph type="title"/>
          </p:nvPr>
        </p:nvSpPr>
        <p:spPr>
          <a:xfrm>
            <a:off x="746228" y="1037967"/>
            <a:ext cx="3054091" cy="470913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Gill Sans"/>
              <a:buNone/>
            </a:pPr>
            <a:r>
              <a:rPr lang="en-US">
                <a:solidFill>
                  <a:schemeClr val="accent1"/>
                </a:solidFill>
              </a:rPr>
              <a:t>UPDATED CLIENT BACKGROUND INFORMATION</a:t>
            </a:r>
            <a:endParaRPr/>
          </a:p>
        </p:txBody>
      </p:sp>
      <p:sp>
        <p:nvSpPr>
          <p:cNvPr id="433" name="Google Shape;433;p3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6"/>
          <p:cNvSpPr/>
          <p:nvPr/>
        </p:nvSpPr>
        <p:spPr>
          <a:xfrm>
            <a:off x="4246851" y="723898"/>
            <a:ext cx="7498616" cy="56769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7" name="Google Shape;437;p36"/>
          <p:cNvGrpSpPr/>
          <p:nvPr/>
        </p:nvGrpSpPr>
        <p:grpSpPr>
          <a:xfrm>
            <a:off x="4598438" y="1037967"/>
            <a:ext cx="7012370" cy="4709130"/>
            <a:chOff x="0" y="0"/>
            <a:chExt cx="7012370" cy="4709130"/>
          </a:xfrm>
        </p:grpSpPr>
        <p:cxnSp>
          <p:nvCxnSpPr>
            <p:cNvPr id="438" name="Google Shape;438;p36"/>
            <p:cNvCxnSpPr/>
            <p:nvPr/>
          </p:nvCxnSpPr>
          <p:spPr>
            <a:xfrm>
              <a:off x="0" y="0"/>
              <a:ext cx="7012370" cy="0"/>
            </a:xfrm>
            <a:prstGeom prst="straightConnector1">
              <a:avLst/>
            </a:prstGeom>
            <a:gradFill>
              <a:gsLst>
                <a:gs pos="0">
                  <a:srgbClr val="BF495D"/>
                </a:gs>
                <a:gs pos="84000">
                  <a:srgbClr val="93273C"/>
                </a:gs>
                <a:gs pos="100000">
                  <a:srgbClr val="93273C"/>
                </a:gs>
              </a:gsLst>
              <a:lin ang="5400000" scaled="0"/>
            </a:gradFill>
            <a:ln cap="rnd" cmpd="sng" w="12700">
              <a:solidFill>
                <a:srgbClr val="B13049"/>
              </a:solidFill>
              <a:prstDash val="solid"/>
              <a:round/>
              <a:headEnd len="sm" w="sm" type="none"/>
              <a:tailEnd len="sm" w="sm" type="none"/>
            </a:ln>
            <a:effectLst>
              <a:outerShdw blurRad="38100" rotWithShape="0" dir="5400000" dist="25400">
                <a:srgbClr val="000000">
                  <a:alpha val="54509"/>
                </a:srgbClr>
              </a:outerShdw>
            </a:effectLst>
          </p:spPr>
        </p:cxnSp>
        <p:sp>
          <p:nvSpPr>
            <p:cNvPr id="439" name="Google Shape;439;p36"/>
            <p:cNvSpPr/>
            <p:nvPr/>
          </p:nvSpPr>
          <p:spPr>
            <a:xfrm>
              <a:off x="0" y="0"/>
              <a:ext cx="7012370" cy="235456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6"/>
            <p:cNvSpPr txBox="1"/>
            <p:nvPr/>
          </p:nvSpPr>
          <p:spPr>
            <a:xfrm>
              <a:off x="0" y="0"/>
              <a:ext cx="7012370" cy="235456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Gill Sans"/>
                <a:buNone/>
              </a:pPr>
              <a:r>
                <a:rPr b="0" i="0" lang="en-US" sz="1900" u="none" cap="none" strike="noStrike">
                  <a:solidFill>
                    <a:schemeClr val="lt1"/>
                  </a:solidFill>
                  <a:latin typeface="Gill Sans"/>
                  <a:ea typeface="Gill Sans"/>
                  <a:cs typeface="Gill Sans"/>
                  <a:sym typeface="Gill Sans"/>
                </a:rPr>
                <a:t>Klaus Brewing Company was founded by a local group of family and friends led by passionate brewer Thomas Lemke. Focused on bringing the under-served German-style beers to a wide range of consumers, from beer aficionados to new converts alike. They chose the name Klaus because they wanted a strong traditional German name. The name's meaning is "The People’s Victory". The company feels being able to offer people the ability to experience great locally crafted beer in a welcoming environment is truly a victory for everyone. </a:t>
              </a:r>
              <a:endParaRPr b="0" i="0" sz="1400" u="none" cap="none" strike="noStrike">
                <a:solidFill>
                  <a:srgbClr val="000000"/>
                </a:solidFill>
                <a:latin typeface="Arial"/>
                <a:ea typeface="Arial"/>
                <a:cs typeface="Arial"/>
                <a:sym typeface="Arial"/>
              </a:endParaRPr>
            </a:p>
          </p:txBody>
        </p:sp>
        <p:cxnSp>
          <p:nvCxnSpPr>
            <p:cNvPr id="441" name="Google Shape;441;p36"/>
            <p:cNvCxnSpPr/>
            <p:nvPr/>
          </p:nvCxnSpPr>
          <p:spPr>
            <a:xfrm>
              <a:off x="0" y="2354565"/>
              <a:ext cx="7012370" cy="0"/>
            </a:xfrm>
            <a:prstGeom prst="straightConnector1">
              <a:avLst/>
            </a:prstGeom>
            <a:gradFill>
              <a:gsLst>
                <a:gs pos="0">
                  <a:srgbClr val="BF495D"/>
                </a:gs>
                <a:gs pos="84000">
                  <a:srgbClr val="93273C"/>
                </a:gs>
                <a:gs pos="100000">
                  <a:srgbClr val="93273C"/>
                </a:gs>
              </a:gsLst>
              <a:lin ang="5400000" scaled="0"/>
            </a:gradFill>
            <a:ln cap="rnd" cmpd="sng" w="12700">
              <a:solidFill>
                <a:srgbClr val="B13049"/>
              </a:solidFill>
              <a:prstDash val="solid"/>
              <a:round/>
              <a:headEnd len="sm" w="sm" type="none"/>
              <a:tailEnd len="sm" w="sm" type="none"/>
            </a:ln>
            <a:effectLst>
              <a:outerShdw blurRad="38100" rotWithShape="0" dir="5400000" dist="25400">
                <a:srgbClr val="000000">
                  <a:alpha val="54509"/>
                </a:srgbClr>
              </a:outerShdw>
            </a:effectLst>
          </p:spPr>
        </p:cxnSp>
        <p:sp>
          <p:nvSpPr>
            <p:cNvPr id="442" name="Google Shape;442;p36"/>
            <p:cNvSpPr/>
            <p:nvPr/>
          </p:nvSpPr>
          <p:spPr>
            <a:xfrm>
              <a:off x="0" y="2354565"/>
              <a:ext cx="7012370" cy="235456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6"/>
            <p:cNvSpPr txBox="1"/>
            <p:nvPr/>
          </p:nvSpPr>
          <p:spPr>
            <a:xfrm>
              <a:off x="0" y="2354565"/>
              <a:ext cx="7012370" cy="235456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Gill Sans"/>
                <a:buNone/>
              </a:pPr>
              <a:r>
                <a:rPr b="0" i="0" lang="en-US" sz="1900" u="none" cap="none" strike="noStrike">
                  <a:solidFill>
                    <a:schemeClr val="lt1"/>
                  </a:solidFill>
                  <a:latin typeface="Gill Sans"/>
                  <a:ea typeface="Gill Sans"/>
                  <a:cs typeface="Gill Sans"/>
                  <a:sym typeface="Gill Sans"/>
                </a:rPr>
                <a:t>Recently, during the first quarter of 2020, a global pandemic took place due to which countries, cities, states nation-wide were all on a lockdown. This event had negatively affected a lot of people’s jobs and livelihoods. Some were fortunate, others not so much. Unfortunately, Klaus Brewing Company was negatively affected by this disaster and was forced to fire the entire lower level employees – Biertenders, Brewers, and the Sales Rep. They were only able to keep the managers employed.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7" name="Shape 447"/>
        <p:cNvGrpSpPr/>
        <p:nvPr/>
      </p:nvGrpSpPr>
      <p:grpSpPr>
        <a:xfrm>
          <a:off x="0" y="0"/>
          <a:ext cx="0" cy="0"/>
          <a:chOff x="0" y="0"/>
          <a:chExt cx="0" cy="0"/>
        </a:xfrm>
      </p:grpSpPr>
      <p:sp>
        <p:nvSpPr>
          <p:cNvPr id="448" name="Google Shape;448;p37"/>
          <p:cNvSpPr/>
          <p:nvPr/>
        </p:nvSpPr>
        <p:spPr>
          <a:xfrm>
            <a:off x="0" y="536712"/>
            <a:ext cx="12192000" cy="63212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49" name="Google Shape;449;p37"/>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7"/>
          <p:cNvSpPr txBox="1"/>
          <p:nvPr>
            <p:ph type="title"/>
          </p:nvPr>
        </p:nvSpPr>
        <p:spPr>
          <a:xfrm>
            <a:off x="581192" y="5264487"/>
            <a:ext cx="11029616" cy="71887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EFF"/>
              </a:buClr>
              <a:buSzPts val="2800"/>
              <a:buFont typeface="Gill Sans"/>
              <a:buNone/>
            </a:pPr>
            <a:r>
              <a:rPr lang="en-US">
                <a:solidFill>
                  <a:srgbClr val="FFFEFF"/>
                </a:solidFill>
              </a:rPr>
              <a:t>CONTINUED UPDATED REQUIREMENT LIST</a:t>
            </a:r>
            <a:endParaRPr/>
          </a:p>
        </p:txBody>
      </p:sp>
      <p:sp>
        <p:nvSpPr>
          <p:cNvPr id="451" name="Google Shape;451;p37"/>
          <p:cNvSpPr txBox="1"/>
          <p:nvPr/>
        </p:nvSpPr>
        <p:spPr>
          <a:xfrm>
            <a:off x="4576233" y="1761067"/>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ill Sans"/>
              <a:ea typeface="Gill Sans"/>
              <a:cs typeface="Gill Sans"/>
              <a:sym typeface="Gill Sans"/>
            </a:endParaRPr>
          </a:p>
        </p:txBody>
      </p:sp>
      <p:graphicFrame>
        <p:nvGraphicFramePr>
          <p:cNvPr id="452" name="Google Shape;452;p37"/>
          <p:cNvGraphicFramePr/>
          <p:nvPr/>
        </p:nvGraphicFramePr>
        <p:xfrm>
          <a:off x="642938" y="983794"/>
          <a:ext cx="3000000" cy="3000000"/>
        </p:xfrm>
        <a:graphic>
          <a:graphicData uri="http://schemas.openxmlformats.org/drawingml/2006/table">
            <a:tbl>
              <a:tblPr bandRow="1" firstRow="1">
                <a:noFill/>
                <a:tableStyleId>{32DC1186-0044-4047-9318-8BFE79793B0D}</a:tableStyleId>
              </a:tblPr>
              <a:tblGrid>
                <a:gridCol w="645650"/>
                <a:gridCol w="1893875"/>
                <a:gridCol w="652400"/>
                <a:gridCol w="659125"/>
                <a:gridCol w="706275"/>
                <a:gridCol w="396475"/>
                <a:gridCol w="2840125"/>
                <a:gridCol w="1699675"/>
                <a:gridCol w="705150"/>
                <a:gridCol w="707400"/>
              </a:tblGrid>
              <a:tr h="331175">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Ref Number</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Problem Description</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Source </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Date </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Priority (M, K, D)</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Rank </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Requirements Description  </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Current Perfor-mance  (Excellent, Fair, Poor)</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Required Perfor-mance</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t>Scope ("in" or "out")</a:t>
                      </a:r>
                      <a:endParaRPr sz="1300" u="none" cap="none" strike="noStrike"/>
                    </a:p>
                  </a:txBody>
                  <a:tcPr marT="44900" marB="44900" marR="44900" marL="44900"/>
                </a:tc>
              </a:tr>
              <a:tr h="3742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2</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Upload spreadsheet form of merchandise and beir</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a:t>Nanhi</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02/16/2020</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M</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5</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Solution allows for uploading of current spreadsheets</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P</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E</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In</a:t>
                      </a:r>
                      <a:endParaRPr sz="1300" u="none" cap="none" strike="noStrike"/>
                    </a:p>
                  </a:txBody>
                  <a:tcPr marT="44900" marB="44900" marR="44900" marL="44900"/>
                </a:tc>
              </a:tr>
              <a:tr h="3527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3</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Loyalty Program creation </a:t>
                      </a:r>
                      <a:endParaRPr sz="1300" u="none" cap="none" strike="noStrike"/>
                    </a:p>
                  </a:txBody>
                  <a:tcPr marT="44900" marB="44900" marR="44900" marL="44900"/>
                </a:tc>
                <a:tc>
                  <a:txBody>
                    <a:bodyPr/>
                    <a:lstStyle/>
                    <a:p>
                      <a:pPr indent="0" lvl="0" marL="0" rtl="0" algn="l">
                        <a:spcBef>
                          <a:spcPts val="0"/>
                        </a:spcBef>
                        <a:spcAft>
                          <a:spcPts val="0"/>
                        </a:spcAft>
                        <a:buClr>
                          <a:schemeClr val="dk1"/>
                        </a:buClr>
                        <a:buSzPts val="800"/>
                        <a:buFont typeface="Arial"/>
                        <a:buNone/>
                      </a:pPr>
                      <a:r>
                        <a:rPr lang="en-US" sz="800"/>
                        <a:t>Nanhi</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11/6/2019</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M</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7</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Solution allows for tables to be created depicting customer lastingness in brewery and what was purchased</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F</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E</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In</a:t>
                      </a:r>
                      <a:endParaRPr sz="1300" u="none" cap="none" strike="noStrike"/>
                    </a:p>
                  </a:txBody>
                  <a:tcPr marT="44900" marB="44900" marR="44900" marL="44900"/>
                </a:tc>
              </a:tr>
              <a:tr h="3742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1</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Electronic access to resources</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a:t>Nanhi</a:t>
                      </a:r>
                      <a:r>
                        <a:rPr lang="en-US" sz="800" u="none" cap="none" strike="noStrike"/>
                        <a:t>&amp; Group</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02/10/20</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K</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1</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Create solution that allows company to access any forms, reports, customer info and order holdings online</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P</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E</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In</a:t>
                      </a:r>
                      <a:endParaRPr sz="1300" u="none" cap="none" strike="noStrike"/>
                    </a:p>
                  </a:txBody>
                  <a:tcPr marT="44900" marB="44900" marR="44900" marL="44900"/>
                </a:tc>
              </a:tr>
              <a:tr h="3742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4</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Forms to handle customer profiles</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Group &amp; </a:t>
                      </a:r>
                      <a:r>
                        <a:rPr lang="en-US" sz="800"/>
                        <a:t>Nanhi</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02/16/2020</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K</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3</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Solution allows customer to input data and create profile from information </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F</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E</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In</a:t>
                      </a:r>
                      <a:endParaRPr sz="1300" u="none" cap="none" strike="noStrike"/>
                    </a:p>
                  </a:txBody>
                  <a:tcPr marT="44900" marB="44900" marR="44900" marL="44900"/>
                </a:tc>
              </a:tr>
              <a:tr h="3527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6</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Pull up Customer Loyalty Report</a:t>
                      </a:r>
                      <a:endParaRPr sz="1300" u="none" cap="none" strike="noStrike"/>
                    </a:p>
                  </a:txBody>
                  <a:tcPr marT="44900" marB="44900" marR="44900" marL="44900"/>
                </a:tc>
                <a:tc>
                  <a:txBody>
                    <a:bodyPr/>
                    <a:lstStyle/>
                    <a:p>
                      <a:pPr indent="0" lvl="0" marL="0" rtl="0" algn="l">
                        <a:spcBef>
                          <a:spcPts val="0"/>
                        </a:spcBef>
                        <a:spcAft>
                          <a:spcPts val="0"/>
                        </a:spcAft>
                        <a:buClr>
                          <a:schemeClr val="dk1"/>
                        </a:buClr>
                        <a:buSzPts val="800"/>
                        <a:buFont typeface="Arial"/>
                        <a:buNone/>
                      </a:pPr>
                      <a:r>
                        <a:rPr lang="en-US" sz="800"/>
                        <a:t>Nanhi</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11/6/2019</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K</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4</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Solution allows ET to pull up any and all completed reports and tables of customer info related to purchased items</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F</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E</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In</a:t>
                      </a:r>
                      <a:endParaRPr sz="1300" u="none" cap="none" strike="noStrike"/>
                    </a:p>
                  </a:txBody>
                  <a:tcPr marT="44900" marB="44900" marR="44900" marL="44900"/>
                </a:tc>
              </a:tr>
              <a:tr h="3527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5</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Live update of merchandise tracking</a:t>
                      </a:r>
                      <a:endParaRPr sz="1300" u="none" cap="none" strike="noStrike"/>
                    </a:p>
                  </a:txBody>
                  <a:tcPr marT="44900" marB="44900" marR="44900" marL="44900"/>
                </a:tc>
                <a:tc>
                  <a:txBody>
                    <a:bodyPr/>
                    <a:lstStyle/>
                    <a:p>
                      <a:pPr indent="0" lvl="0" marL="0" rtl="0" algn="l">
                        <a:spcBef>
                          <a:spcPts val="0"/>
                        </a:spcBef>
                        <a:spcAft>
                          <a:spcPts val="0"/>
                        </a:spcAft>
                        <a:buClr>
                          <a:schemeClr val="dk1"/>
                        </a:buClr>
                        <a:buSzPts val="800"/>
                        <a:buFont typeface="Arial"/>
                        <a:buNone/>
                      </a:pPr>
                      <a:r>
                        <a:rPr lang="en-US" sz="800"/>
                        <a:t>Nanhi</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02/16/2020</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D</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8</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Solution allows client to see up-to-date readings of merchandise and orders from client to customer.</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P</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F</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In</a:t>
                      </a:r>
                      <a:endParaRPr sz="1300" u="none" cap="none" strike="noStrike"/>
                    </a:p>
                  </a:txBody>
                  <a:tcPr marT="44900" marB="44900" marR="44900" marL="44900"/>
                </a:tc>
              </a:tr>
              <a:tr h="4712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7</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Email notification of deals to Customers</a:t>
                      </a:r>
                      <a:endParaRPr sz="1300" u="none" cap="none" strike="noStrike"/>
                    </a:p>
                  </a:txBody>
                  <a:tcPr marT="44900" marB="44900" marR="44900" marL="44900"/>
                </a:tc>
                <a:tc>
                  <a:txBody>
                    <a:bodyPr/>
                    <a:lstStyle/>
                    <a:p>
                      <a:pPr indent="0" lvl="0" marL="0" rtl="0" algn="l">
                        <a:spcBef>
                          <a:spcPts val="0"/>
                        </a:spcBef>
                        <a:spcAft>
                          <a:spcPts val="0"/>
                        </a:spcAft>
                        <a:buClr>
                          <a:schemeClr val="dk1"/>
                        </a:buClr>
                        <a:buSzPts val="800"/>
                        <a:buFont typeface="Arial"/>
                        <a:buNone/>
                      </a:pPr>
                      <a:r>
                        <a:rPr lang="en-US" sz="800"/>
                        <a:t>Nanhi</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03/18/2020</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D</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8</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Solution allows for clients to send out email vouchers and deals, and give the customer the ability to sign up for a newsletter from the client.</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F</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P</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Out</a:t>
                      </a:r>
                      <a:endParaRPr sz="1300" u="none" cap="none" strike="noStrike"/>
                    </a:p>
                  </a:txBody>
                  <a:tcPr marT="44900" marB="44900" marR="44900" marL="44900"/>
                </a:tc>
              </a:tr>
              <a:tr h="3527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9</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Website Integration</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Nanhi</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03/20/2020</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P</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5</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Solution allows for client to access the system through the company online website.</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F</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F</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TBD</a:t>
                      </a:r>
                      <a:endParaRPr sz="1300" u="none" cap="none" strike="noStrike"/>
                    </a:p>
                  </a:txBody>
                  <a:tcPr marT="44900" marB="44900" marR="44900" marL="44900"/>
                </a:tc>
              </a:tr>
              <a:tr h="3742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10</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Loyalty Program Rewards Criteria </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Final Path Group</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04/04/2020</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M</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8</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The business rule is defined for the the different incentives given by the creation of the loyalty program. </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P</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E</a:t>
                      </a:r>
                      <a:endParaRPr sz="1300" u="none" cap="none" strike="noStrike"/>
                    </a:p>
                  </a:txBody>
                  <a:tcPr marT="44900" marB="44900" marR="44900" marL="44900"/>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t>In</a:t>
                      </a:r>
                      <a:endParaRPr sz="1300" u="none" cap="none" strike="noStrike"/>
                    </a:p>
                  </a:txBody>
                  <a:tcPr marT="44900" marB="44900" marR="44900" marL="4490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6" name="Shape 456"/>
        <p:cNvGrpSpPr/>
        <p:nvPr/>
      </p:nvGrpSpPr>
      <p:grpSpPr>
        <a:xfrm>
          <a:off x="0" y="0"/>
          <a:ext cx="0" cy="0"/>
          <a:chOff x="0" y="0"/>
          <a:chExt cx="0" cy="0"/>
        </a:xfrm>
      </p:grpSpPr>
      <p:sp>
        <p:nvSpPr>
          <p:cNvPr id="457" name="Google Shape;457;p3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8"/>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8"/>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62" name="Google Shape;462;p38"/>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8"/>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REQUIRED SYSTEM ERD</a:t>
            </a:r>
            <a:endParaRPr/>
          </a:p>
        </p:txBody>
      </p:sp>
      <p:pic>
        <p:nvPicPr>
          <p:cNvPr descr="A close up of text on a white background&#10;&#10;Description generated with high confidence" id="464" name="Google Shape;464;p38"/>
          <p:cNvPicPr preferRelativeResize="0"/>
          <p:nvPr>
            <p:ph idx="1" type="body"/>
          </p:nvPr>
        </p:nvPicPr>
        <p:blipFill rotWithShape="1">
          <a:blip r:embed="rId3">
            <a:alphaModFix/>
          </a:blip>
          <a:srcRect b="0" l="0" r="0" t="0"/>
          <a:stretch/>
        </p:blipFill>
        <p:spPr>
          <a:xfrm>
            <a:off x="93129" y="1208039"/>
            <a:ext cx="7912711" cy="46943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3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REQUIRED BUSINESS RULE LIST</a:t>
            </a:r>
            <a:endParaRPr/>
          </a:p>
        </p:txBody>
      </p:sp>
      <p:sp>
        <p:nvSpPr>
          <p:cNvPr id="470" name="Google Shape;470;p3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80000"/>
              </a:lnSpc>
              <a:spcBef>
                <a:spcPts val="0"/>
              </a:spcBef>
              <a:spcAft>
                <a:spcPts val="0"/>
              </a:spcAft>
              <a:buSzPts val="1532"/>
              <a:buChar char="◼"/>
            </a:pPr>
            <a:r>
              <a:rPr lang="en-US" sz="1665"/>
              <a:t>For each customer that comes in the brewery and makes a purchase, their purchase has to be recorded in their customer profile assigned to them according to the loyalty program.</a:t>
            </a:r>
            <a:endParaRPr sz="1665"/>
          </a:p>
          <a:p>
            <a:pPr indent="-305435" lvl="0" marL="305435" rtl="0" algn="l">
              <a:lnSpc>
                <a:spcPct val="80000"/>
              </a:lnSpc>
              <a:spcBef>
                <a:spcPts val="933"/>
              </a:spcBef>
              <a:spcAft>
                <a:spcPts val="0"/>
              </a:spcAft>
              <a:buSzPts val="1532"/>
              <a:buChar char="◼"/>
            </a:pPr>
            <a:r>
              <a:rPr lang="en-US" sz="1665"/>
              <a:t>For each $7 that a customer spends, they receive 1 point in their profile.</a:t>
            </a:r>
            <a:endParaRPr sz="1665"/>
          </a:p>
          <a:p>
            <a:pPr indent="-305435" lvl="0" marL="305435" rtl="0" algn="l">
              <a:lnSpc>
                <a:spcPct val="80000"/>
              </a:lnSpc>
              <a:spcBef>
                <a:spcPts val="933"/>
              </a:spcBef>
              <a:spcAft>
                <a:spcPts val="0"/>
              </a:spcAft>
              <a:buSzPts val="1532"/>
              <a:buChar char="◼"/>
            </a:pPr>
            <a:r>
              <a:rPr lang="en-US" sz="1665"/>
              <a:t>Whenever a customer makes a purchase, whoever is working as a cashier at the moment is required to ask the customer for their email address or phone number and see some sort of photo id as well if the purchase regards any sort of alcohol.</a:t>
            </a:r>
            <a:endParaRPr sz="1665"/>
          </a:p>
          <a:p>
            <a:pPr indent="-305435" lvl="0" marL="305435" rtl="0" algn="l">
              <a:lnSpc>
                <a:spcPct val="80000"/>
              </a:lnSpc>
              <a:spcBef>
                <a:spcPts val="933"/>
              </a:spcBef>
              <a:spcAft>
                <a:spcPts val="0"/>
              </a:spcAft>
              <a:buSzPts val="1532"/>
              <a:buChar char="◼"/>
            </a:pPr>
            <a:r>
              <a:rPr lang="en-US" sz="1665"/>
              <a:t>Its mandatory for employees to add customer purchases so they can later be awarded rewards programs later.</a:t>
            </a:r>
            <a:endParaRPr sz="1665"/>
          </a:p>
          <a:p>
            <a:pPr indent="-305435" lvl="0" marL="305435" rtl="0" algn="l">
              <a:lnSpc>
                <a:spcPct val="80000"/>
              </a:lnSpc>
              <a:spcBef>
                <a:spcPts val="933"/>
              </a:spcBef>
              <a:spcAft>
                <a:spcPts val="0"/>
              </a:spcAft>
              <a:buSzPts val="1532"/>
              <a:buChar char="◼"/>
            </a:pPr>
            <a:r>
              <a:rPr lang="en-US" sz="1665"/>
              <a:t> For a customer that qualifies for a loyalty reward program, the cashier will ask them that they have an option whether to save their points for a bigger discount in the future or use the current points for a discount on the current day.</a:t>
            </a:r>
            <a:endParaRPr sz="1665"/>
          </a:p>
          <a:p>
            <a:pPr indent="-305435" lvl="0" marL="305435" rtl="0" algn="l">
              <a:lnSpc>
                <a:spcPct val="80000"/>
              </a:lnSpc>
              <a:spcBef>
                <a:spcPts val="933"/>
              </a:spcBef>
              <a:spcAft>
                <a:spcPts val="0"/>
              </a:spcAft>
              <a:buSzPts val="1532"/>
              <a:buChar char="◼"/>
            </a:pPr>
            <a:r>
              <a:rPr lang="en-US" sz="1665"/>
              <a:t> If an employee returns any merchandise that they have purchased, it won’t affect their rewards points and points won’t be taken away from their customer profile.</a:t>
            </a:r>
            <a:endParaRPr sz="1665"/>
          </a:p>
          <a:p>
            <a:pPr indent="-305435" lvl="0" marL="305435" rtl="0" algn="l">
              <a:lnSpc>
                <a:spcPct val="80000"/>
              </a:lnSpc>
              <a:spcBef>
                <a:spcPts val="933"/>
              </a:spcBef>
              <a:spcAft>
                <a:spcPts val="0"/>
              </a:spcAft>
              <a:buSzPts val="1532"/>
              <a:buChar char="◼"/>
            </a:pPr>
            <a:r>
              <a:rPr lang="en-US" sz="1665"/>
              <a:t> Employees are required to constantly update any sort of additional data or address changes to customers profiles in the database.</a:t>
            </a:r>
            <a:endParaRPr sz="166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7" name="Shape 137"/>
        <p:cNvGrpSpPr/>
        <p:nvPr/>
      </p:nvGrpSpPr>
      <p:grpSpPr>
        <a:xfrm>
          <a:off x="0" y="0"/>
          <a:ext cx="0" cy="0"/>
          <a:chOff x="0" y="0"/>
          <a:chExt cx="0" cy="0"/>
        </a:xfrm>
      </p:grpSpPr>
      <p:sp>
        <p:nvSpPr>
          <p:cNvPr id="138" name="Google Shape;138;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39" name="Google Shape;139;p4"/>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6000"/>
              <a:buFont typeface="Gill Sans"/>
              <a:buNone/>
            </a:pPr>
            <a:r>
              <a:rPr lang="en-US" sz="6000">
                <a:solidFill>
                  <a:srgbClr val="FFFFFF"/>
                </a:solidFill>
              </a:rPr>
              <a:t>PHASE 1</a:t>
            </a:r>
            <a:endParaRPr/>
          </a:p>
        </p:txBody>
      </p:sp>
      <p:sp>
        <p:nvSpPr>
          <p:cNvPr id="141" name="Google Shape;141;p4"/>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4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REQUIRED SYSTEM ACTIVITY LIST</a:t>
            </a:r>
            <a:endParaRPr/>
          </a:p>
        </p:txBody>
      </p:sp>
      <p:sp>
        <p:nvSpPr>
          <p:cNvPr id="476" name="Google Shape;476;p4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100000"/>
              </a:lnSpc>
              <a:spcBef>
                <a:spcPts val="0"/>
              </a:spcBef>
              <a:spcAft>
                <a:spcPts val="0"/>
              </a:spcAft>
              <a:buSzPts val="1656"/>
              <a:buChar char="◼"/>
            </a:pPr>
            <a:r>
              <a:rPr lang="en-US" u="sng"/>
              <a:t>Daily Taproom Activities</a:t>
            </a:r>
            <a:endParaRPr/>
          </a:p>
          <a:p>
            <a:pPr indent="-305435" lvl="0" marL="305435" rtl="0" algn="l">
              <a:lnSpc>
                <a:spcPct val="100000"/>
              </a:lnSpc>
              <a:spcBef>
                <a:spcPts val="960"/>
              </a:spcBef>
              <a:spcAft>
                <a:spcPts val="0"/>
              </a:spcAft>
              <a:buSzPts val="1656"/>
              <a:buChar char="◼"/>
            </a:pPr>
            <a:r>
              <a:rPr lang="en-US"/>
              <a:t>Prepare Taproom for the day by following normal opening protocols </a:t>
            </a:r>
            <a:endParaRPr/>
          </a:p>
          <a:p>
            <a:pPr indent="-305435" lvl="0" marL="305435" rtl="0" algn="l">
              <a:lnSpc>
                <a:spcPct val="100000"/>
              </a:lnSpc>
              <a:spcBef>
                <a:spcPts val="960"/>
              </a:spcBef>
              <a:spcAft>
                <a:spcPts val="0"/>
              </a:spcAft>
              <a:buSzPts val="1656"/>
              <a:buChar char="◼"/>
            </a:pPr>
            <a:r>
              <a:rPr lang="en-US"/>
              <a:t>Set up Beer Garden (including umbrellas and outside games)</a:t>
            </a:r>
            <a:endParaRPr/>
          </a:p>
          <a:p>
            <a:pPr indent="-305435" lvl="0" marL="305435" rtl="0" algn="l">
              <a:lnSpc>
                <a:spcPct val="100000"/>
              </a:lnSpc>
              <a:spcBef>
                <a:spcPts val="960"/>
              </a:spcBef>
              <a:spcAft>
                <a:spcPts val="0"/>
              </a:spcAft>
              <a:buSzPts val="1656"/>
              <a:buChar char="◼"/>
            </a:pPr>
            <a:r>
              <a:rPr lang="en-US"/>
              <a:t>Requesting if customers are loyalty members or not</a:t>
            </a:r>
            <a:endParaRPr/>
          </a:p>
          <a:p>
            <a:pPr indent="-305435" lvl="1" marL="629920" rtl="0" algn="l">
              <a:lnSpc>
                <a:spcPct val="100000"/>
              </a:lnSpc>
              <a:spcBef>
                <a:spcPts val="920"/>
              </a:spcBef>
              <a:spcAft>
                <a:spcPts val="0"/>
              </a:spcAft>
              <a:buSzPts val="1472"/>
              <a:buChar char="◼"/>
            </a:pPr>
            <a:r>
              <a:rPr lang="en-US"/>
              <a:t>If a member, the taproom employees prompts the customer to login to  their account via phone number or email address.</a:t>
            </a:r>
            <a:endParaRPr/>
          </a:p>
          <a:p>
            <a:pPr indent="-269875" lvl="2" marL="899795" rtl="0" algn="l">
              <a:lnSpc>
                <a:spcPct val="100000"/>
              </a:lnSpc>
              <a:spcBef>
                <a:spcPts val="880"/>
              </a:spcBef>
              <a:spcAft>
                <a:spcPts val="0"/>
              </a:spcAft>
              <a:buSzPts val="1288"/>
              <a:buChar char="◼"/>
            </a:pPr>
            <a:r>
              <a:rPr lang="en-US"/>
              <a:t>If the application is down, the taproom employees prompts the customer to keep the receipt and go online and login to the account. Add receipt number in a limited timeframe and the order would go against loyalty rewards.</a:t>
            </a:r>
            <a:endParaRPr/>
          </a:p>
          <a:p>
            <a:pPr indent="-305435" lvl="1" marL="629920" rtl="0" algn="l">
              <a:lnSpc>
                <a:spcPct val="100000"/>
              </a:lnSpc>
              <a:spcBef>
                <a:spcPts val="920"/>
              </a:spcBef>
              <a:spcAft>
                <a:spcPts val="0"/>
              </a:spcAft>
              <a:buSzPts val="1472"/>
              <a:buChar char="◼"/>
            </a:pPr>
            <a:r>
              <a:rPr lang="en-US"/>
              <a:t>If not a member, the taproom employees prompts the customer to go online and fill out a form to become a member.</a:t>
            </a:r>
            <a:endParaRPr/>
          </a:p>
          <a:p>
            <a:pPr indent="-269875" lvl="2" marL="899795" rtl="0" algn="l">
              <a:lnSpc>
                <a:spcPct val="100000"/>
              </a:lnSpc>
              <a:spcBef>
                <a:spcPts val="880"/>
              </a:spcBef>
              <a:spcAft>
                <a:spcPts val="0"/>
              </a:spcAft>
              <a:buSzPts val="1288"/>
              <a:buChar char="◼"/>
            </a:pPr>
            <a:r>
              <a:rPr lang="en-US"/>
              <a:t>If the application is down, the taproom employees prompt the customer to keep receipt and set up a profile later. Put the receipt number in in a limited timeframe and the order would go against loyalty rewards.</a:t>
            </a:r>
            <a:endParaRPr/>
          </a:p>
          <a:p>
            <a:pPr indent="0" lvl="0" marL="0" rtl="0" algn="l">
              <a:lnSpc>
                <a:spcPct val="100000"/>
              </a:lnSpc>
              <a:spcBef>
                <a:spcPts val="960"/>
              </a:spcBef>
              <a:spcAft>
                <a:spcPts val="0"/>
              </a:spcAft>
              <a:buSzPts val="1656"/>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0" name="Shape 480"/>
        <p:cNvGrpSpPr/>
        <p:nvPr/>
      </p:nvGrpSpPr>
      <p:grpSpPr>
        <a:xfrm>
          <a:off x="0" y="0"/>
          <a:ext cx="0" cy="0"/>
          <a:chOff x="0" y="0"/>
          <a:chExt cx="0" cy="0"/>
        </a:xfrm>
      </p:grpSpPr>
      <p:sp>
        <p:nvSpPr>
          <p:cNvPr id="481" name="Google Shape;481;p4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1"/>
          <p:cNvSpPr txBox="1"/>
          <p:nvPr>
            <p:ph type="title"/>
          </p:nvPr>
        </p:nvSpPr>
        <p:spPr>
          <a:xfrm>
            <a:off x="581191" y="4610099"/>
            <a:ext cx="10993549" cy="106680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REQUIRED SYSTEM CRUD MATRIX</a:t>
            </a:r>
            <a:endParaRPr/>
          </a:p>
        </p:txBody>
      </p:sp>
      <p:sp>
        <p:nvSpPr>
          <p:cNvPr id="486" name="Google Shape;486;p41"/>
          <p:cNvSpPr/>
          <p:nvPr/>
        </p:nvSpPr>
        <p:spPr>
          <a:xfrm>
            <a:off x="0" y="723900"/>
            <a:ext cx="12192000" cy="37081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graphicFrame>
        <p:nvGraphicFramePr>
          <p:cNvPr id="487" name="Google Shape;487;p41"/>
          <p:cNvGraphicFramePr/>
          <p:nvPr/>
        </p:nvGraphicFramePr>
        <p:xfrm>
          <a:off x="500950" y="805950"/>
          <a:ext cx="3000000" cy="3000000"/>
        </p:xfrm>
        <a:graphic>
          <a:graphicData uri="http://schemas.openxmlformats.org/drawingml/2006/table">
            <a:tbl>
              <a:tblPr>
                <a:noFill/>
                <a:tableStyleId>{AEA7E846-6A7A-460A-B9EE-8BE52107B519}</a:tableStyleId>
              </a:tblPr>
              <a:tblGrid>
                <a:gridCol w="1199525"/>
                <a:gridCol w="1199525"/>
                <a:gridCol w="1199525"/>
                <a:gridCol w="1199525"/>
                <a:gridCol w="1199525"/>
                <a:gridCol w="1199525"/>
                <a:gridCol w="1199525"/>
                <a:gridCol w="1425525"/>
                <a:gridCol w="1251675"/>
              </a:tblGrid>
              <a:tr h="678700">
                <a:tc>
                  <a:txBody>
                    <a:bodyPr/>
                    <a:lstStyle/>
                    <a:p>
                      <a:pPr indent="0" lvl="0" marL="0" marR="0" rtl="0" algn="l">
                        <a:lnSpc>
                          <a:spcPct val="100000"/>
                        </a:lnSpc>
                        <a:spcBef>
                          <a:spcPts val="0"/>
                        </a:spcBef>
                        <a:spcAft>
                          <a:spcPts val="0"/>
                        </a:spcAft>
                        <a:buClr>
                          <a:srgbClr val="000000"/>
                        </a:buClr>
                        <a:buSzPts val="1600"/>
                        <a:buFont typeface="Arial"/>
                        <a:buNone/>
                      </a:pPr>
                      <a:r>
                        <a:t/>
                      </a:r>
                      <a:endParaRPr b="1" sz="16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Set Employee Privileges</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Beverage Reports</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Access Report System</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Merchandise Reports</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Quarterly Sales Reports</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Loyalty Progam Reports</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Access Employee Details </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Access Customer Details</a:t>
                      </a:r>
                      <a:endParaRPr b="1" sz="1100" u="sng" cap="none" strike="noStrike">
                        <a:latin typeface="Trebuchet MS"/>
                        <a:ea typeface="Trebuchet MS"/>
                        <a:cs typeface="Trebuchet MS"/>
                        <a:sym typeface="Trebuchet MS"/>
                      </a:endParaRPr>
                    </a:p>
                  </a:txBody>
                  <a:tcPr marT="63500" marB="63500" marR="63500" marL="63500"/>
                </a:tc>
              </a:tr>
              <a:tr h="541125">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Owner (CEO)</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RU</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RUD</a:t>
                      </a:r>
                      <a:endParaRPr sz="1600" u="none" cap="none" strike="noStrike">
                        <a:latin typeface="Trebuchet MS"/>
                        <a:ea typeface="Trebuchet MS"/>
                        <a:cs typeface="Trebuchet MS"/>
                        <a:sym typeface="Trebuchet MS"/>
                      </a:endParaRPr>
                    </a:p>
                  </a:txBody>
                  <a:tcPr marT="63500" marB="63500" marR="63500" marL="63500"/>
                </a:tc>
              </a:tr>
              <a:tr h="1141875">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Taproom Manager</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r>
              <a:tr h="541125">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Beirtenders </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r>
              <a:tr h="541125">
                <a:tc>
                  <a:txBody>
                    <a:bodyPr/>
                    <a:lstStyle/>
                    <a:p>
                      <a:pPr indent="0" lvl="0" marL="0" marR="0" rtl="0" algn="l">
                        <a:lnSpc>
                          <a:spcPct val="100000"/>
                        </a:lnSpc>
                        <a:spcBef>
                          <a:spcPts val="0"/>
                        </a:spcBef>
                        <a:spcAft>
                          <a:spcPts val="0"/>
                        </a:spcAft>
                        <a:buClr>
                          <a:srgbClr val="000000"/>
                        </a:buClr>
                        <a:buSzPts val="1100"/>
                        <a:buFont typeface="Arial"/>
                        <a:buNone/>
                      </a:pPr>
                      <a:r>
                        <a:rPr b="1" lang="en-US" sz="1100" u="sng" cap="none" strike="noStrike">
                          <a:latin typeface="Trebuchet MS"/>
                          <a:ea typeface="Trebuchet MS"/>
                          <a:cs typeface="Trebuchet MS"/>
                          <a:sym typeface="Trebuchet MS"/>
                        </a:rPr>
                        <a:t>Sales</a:t>
                      </a:r>
                      <a:endParaRPr b="1" sz="1100" u="sng"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CRUD</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CRU</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Trebuchet MS"/>
                          <a:ea typeface="Trebuchet MS"/>
                          <a:cs typeface="Trebuchet MS"/>
                          <a:sym typeface="Trebuchet MS"/>
                        </a:rPr>
                        <a:t>R</a:t>
                      </a:r>
                      <a:endParaRPr sz="1600" u="none" cap="none" strike="noStrike">
                        <a:latin typeface="Trebuchet MS"/>
                        <a:ea typeface="Trebuchet MS"/>
                        <a:cs typeface="Trebuchet MS"/>
                        <a:sym typeface="Trebuchet MS"/>
                      </a:endParaRPr>
                    </a:p>
                  </a:txBody>
                  <a:tcPr marT="63500" marB="63500" marR="63500" marL="6350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1" name="Shape 491"/>
        <p:cNvGrpSpPr/>
        <p:nvPr/>
      </p:nvGrpSpPr>
      <p:grpSpPr>
        <a:xfrm>
          <a:off x="0" y="0"/>
          <a:ext cx="0" cy="0"/>
          <a:chOff x="0" y="0"/>
          <a:chExt cx="0" cy="0"/>
        </a:xfrm>
      </p:grpSpPr>
      <p:sp>
        <p:nvSpPr>
          <p:cNvPr id="492" name="Google Shape;492;p4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497" name="Google Shape;497;p4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2"/>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240"/>
              <a:buFont typeface="Gill Sans"/>
              <a:buNone/>
            </a:pPr>
            <a:r>
              <a:rPr lang="en-US" sz="3240">
                <a:solidFill>
                  <a:srgbClr val="FFFFFF"/>
                </a:solidFill>
              </a:rPr>
              <a:t>REQUIRED SYSTEM EVENT RESPONSE TABLE</a:t>
            </a:r>
            <a:endParaRPr/>
          </a:p>
        </p:txBody>
      </p:sp>
      <p:graphicFrame>
        <p:nvGraphicFramePr>
          <p:cNvPr id="499" name="Google Shape;499;p42"/>
          <p:cNvGraphicFramePr/>
          <p:nvPr/>
        </p:nvGraphicFramePr>
        <p:xfrm>
          <a:off x="470203" y="355600"/>
          <a:ext cx="3000000" cy="3000000"/>
        </p:xfrm>
        <a:graphic>
          <a:graphicData uri="http://schemas.openxmlformats.org/drawingml/2006/table">
            <a:tbl>
              <a:tblPr bandRow="1" firstRow="1">
                <a:noFill/>
                <a:tableStyleId>{A8F7BEA5-6864-4497-9599-F4BE0738AA23}</a:tableStyleId>
              </a:tblPr>
              <a:tblGrid>
                <a:gridCol w="3797700"/>
                <a:gridCol w="3797700"/>
              </a:tblGrid>
              <a:tr h="3461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Event</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Response</a:t>
                      </a:r>
                      <a:endParaRPr sz="1800" u="none" cap="none" strike="noStrike"/>
                    </a:p>
                  </a:txBody>
                  <a:tcPr marT="63500" marB="63500" marR="63500" marL="63500"/>
                </a:tc>
              </a:tr>
              <a:tr h="7369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Prepare Taproom for the opening</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Taproom managers and employees come in early to set up beer gardens, games, and set up chalk-boards with daily specials or events of the day.</a:t>
                      </a:r>
                      <a:endParaRPr sz="1800" u="none" cap="none" strike="noStrike"/>
                    </a:p>
                  </a:txBody>
                  <a:tcPr marT="63500" marB="63500" marR="63500" marL="63500"/>
                </a:tc>
              </a:tr>
              <a:tr h="17195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Serving Customers</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Biertenders ask customers for their phone number or email so that the customer’s purchase can be tracked by the application provided by finalpath, for the loyalty program. Then biertenders choose what the customer requests via the POS system and charges the customer. Then hands the customers their paid items which could be Beer, wine, soda, or merchandise.</a:t>
                      </a:r>
                      <a:endParaRPr sz="1800" u="none" cap="none" strike="noStrike"/>
                    </a:p>
                  </a:txBody>
                  <a:tcPr marT="63500" marB="63500" marR="63500" marL="63500"/>
                </a:tc>
              </a:tr>
              <a:tr h="5359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Customer inquires about food</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Biertenders direct customers to Food Trucks available on the premises.</a:t>
                      </a:r>
                      <a:endParaRPr sz="1800" u="none" cap="none" strike="noStrike"/>
                    </a:p>
                  </a:txBody>
                  <a:tcPr marT="63500" marB="63500" marR="63500" marL="63500"/>
                </a:tc>
              </a:tr>
              <a:tr h="7369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Event night</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Biertenders and Taproom managers set up events. Then gives customers a countdown timer so they settle in and participate if they want.</a:t>
                      </a:r>
                      <a:endParaRPr sz="1800" u="none" cap="none" strike="noStrike"/>
                    </a:p>
                  </a:txBody>
                  <a:tcPr marT="63500" marB="63500" marR="63500" marL="63500"/>
                </a:tc>
              </a:tr>
              <a:tr h="53597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Keg Changes</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If kegs become defective, Kegs are switched out via the Bartenders or Taproom Manager.</a:t>
                      </a:r>
                      <a:endParaRPr sz="1800" u="none" cap="none" strike="noStrike"/>
                    </a:p>
                  </a:txBody>
                  <a:tcPr marT="63500" marB="63500" marR="63500" marL="63500"/>
                </a:tc>
              </a:tr>
              <a:tr h="7369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Cleaning</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Laundry, dishes, and cleaning is done periodically by Biertenders during business hours and at closing time.</a:t>
                      </a:r>
                      <a:endParaRPr sz="1800" u="none" cap="none" strike="noStrike"/>
                    </a:p>
                  </a:txBody>
                  <a:tcPr marT="63500" marB="63500" marR="63500" marL="63500"/>
                </a:tc>
              </a:tr>
              <a:tr h="736950">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Prepare Taproom for Close</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Taproom Managers and Biertenders follow closing protocol to close down operations for the night. </a:t>
                      </a:r>
                      <a:endParaRPr sz="1800" u="none" cap="none" strike="noStrike"/>
                    </a:p>
                  </a:txBody>
                  <a:tcPr marT="63500" marB="63500" marR="63500" marL="6350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3" name="Shape 503"/>
        <p:cNvGrpSpPr/>
        <p:nvPr/>
      </p:nvGrpSpPr>
      <p:grpSpPr>
        <a:xfrm>
          <a:off x="0" y="0"/>
          <a:ext cx="0" cy="0"/>
          <a:chOff x="0" y="0"/>
          <a:chExt cx="0" cy="0"/>
        </a:xfrm>
      </p:grpSpPr>
      <p:sp>
        <p:nvSpPr>
          <p:cNvPr id="504" name="Google Shape;504;p4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3"/>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3"/>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close up of a map&#10;&#10;Description generated with high confidence" id="509" name="Google Shape;509;p43"/>
          <p:cNvPicPr preferRelativeResize="0"/>
          <p:nvPr/>
        </p:nvPicPr>
        <p:blipFill rotWithShape="1">
          <a:blip r:embed="rId3">
            <a:alphaModFix/>
          </a:blip>
          <a:srcRect b="-2" l="1263" r="-2" t="0"/>
          <a:stretch/>
        </p:blipFill>
        <p:spPr>
          <a:xfrm>
            <a:off x="446534" y="723899"/>
            <a:ext cx="7498616" cy="5676901"/>
          </a:xfrm>
          <a:prstGeom prst="rect">
            <a:avLst/>
          </a:prstGeom>
          <a:noFill/>
          <a:ln>
            <a:noFill/>
          </a:ln>
        </p:spPr>
      </p:pic>
      <p:sp>
        <p:nvSpPr>
          <p:cNvPr id="510" name="Google Shape;510;p43"/>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3"/>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REQUIRED DATA FLOW DIAGRAM</a:t>
            </a:r>
            <a:endParaRPr/>
          </a:p>
        </p:txBody>
      </p:sp>
      <p:grpSp>
        <p:nvGrpSpPr>
          <p:cNvPr id="512" name="Google Shape;512;p43"/>
          <p:cNvGrpSpPr/>
          <p:nvPr/>
        </p:nvGrpSpPr>
        <p:grpSpPr>
          <a:xfrm>
            <a:off x="446534" y="453643"/>
            <a:ext cx="11298933" cy="98554"/>
            <a:chOff x="446534" y="453643"/>
            <a:chExt cx="11298933" cy="98554"/>
          </a:xfrm>
        </p:grpSpPr>
        <p:sp>
          <p:nvSpPr>
            <p:cNvPr id="513" name="Google Shape;513;p4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9" name="Shape 519"/>
        <p:cNvGrpSpPr/>
        <p:nvPr/>
      </p:nvGrpSpPr>
      <p:grpSpPr>
        <a:xfrm>
          <a:off x="0" y="0"/>
          <a:ext cx="0" cy="0"/>
          <a:chOff x="0" y="0"/>
          <a:chExt cx="0" cy="0"/>
        </a:xfrm>
      </p:grpSpPr>
      <p:sp>
        <p:nvSpPr>
          <p:cNvPr id="520" name="Google Shape;520;p44"/>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4"/>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4"/>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524" name="Google Shape;524;p44"/>
          <p:cNvSpPr/>
          <p:nvPr/>
        </p:nvSpPr>
        <p:spPr>
          <a:xfrm>
            <a:off x="446533" y="457200"/>
            <a:ext cx="5609383" cy="952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4"/>
          <p:cNvSpPr/>
          <p:nvPr/>
        </p:nvSpPr>
        <p:spPr>
          <a:xfrm>
            <a:off x="6149035" y="453825"/>
            <a:ext cx="5596432" cy="98372"/>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close up of a map&#10;&#10;Description generated with very high confidence" id="526" name="Google Shape;526;p44"/>
          <p:cNvPicPr preferRelativeResize="0"/>
          <p:nvPr>
            <p:ph idx="1" type="body"/>
          </p:nvPr>
        </p:nvPicPr>
        <p:blipFill rotWithShape="1">
          <a:blip r:embed="rId3">
            <a:alphaModFix/>
          </a:blip>
          <a:srcRect b="0" l="0" r="0" t="0"/>
          <a:stretch/>
        </p:blipFill>
        <p:spPr>
          <a:xfrm>
            <a:off x="240158" y="1704138"/>
            <a:ext cx="6096217" cy="3640225"/>
          </a:xfrm>
          <a:prstGeom prst="rect">
            <a:avLst/>
          </a:prstGeom>
          <a:noFill/>
          <a:ln>
            <a:noFill/>
          </a:ln>
        </p:spPr>
      </p:pic>
      <p:pic>
        <p:nvPicPr>
          <p:cNvPr descr="A screenshot of a cell phone&#10;&#10;Description generated with high confidence" id="527" name="Google Shape;527;p44"/>
          <p:cNvPicPr preferRelativeResize="0"/>
          <p:nvPr/>
        </p:nvPicPr>
        <p:blipFill rotWithShape="1">
          <a:blip r:embed="rId4">
            <a:alphaModFix/>
          </a:blip>
          <a:srcRect b="0" l="0" r="0" t="0"/>
          <a:stretch/>
        </p:blipFill>
        <p:spPr>
          <a:xfrm>
            <a:off x="6784035" y="1702015"/>
            <a:ext cx="4961432" cy="397255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1" name="Shape 531"/>
        <p:cNvGrpSpPr/>
        <p:nvPr/>
      </p:nvGrpSpPr>
      <p:grpSpPr>
        <a:xfrm>
          <a:off x="0" y="0"/>
          <a:ext cx="0" cy="0"/>
          <a:chOff x="0" y="0"/>
          <a:chExt cx="0" cy="0"/>
        </a:xfrm>
      </p:grpSpPr>
      <p:sp>
        <p:nvSpPr>
          <p:cNvPr id="532" name="Google Shape;532;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533" name="Google Shape;533;p45"/>
          <p:cNvSpPr/>
          <p:nvPr/>
        </p:nvSpPr>
        <p:spPr>
          <a:xfrm>
            <a:off x="446533" y="457200"/>
            <a:ext cx="5609383" cy="952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5"/>
          <p:cNvSpPr/>
          <p:nvPr/>
        </p:nvSpPr>
        <p:spPr>
          <a:xfrm>
            <a:off x="6149035" y="453825"/>
            <a:ext cx="5596432" cy="98372"/>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screenshot, bird&#10;&#10;Description generated with very high confidence" id="535" name="Google Shape;535;p45"/>
          <p:cNvPicPr preferRelativeResize="0"/>
          <p:nvPr/>
        </p:nvPicPr>
        <p:blipFill rotWithShape="1">
          <a:blip r:embed="rId3">
            <a:alphaModFix/>
          </a:blip>
          <a:srcRect b="0" l="0" r="0" t="0"/>
          <a:stretch/>
        </p:blipFill>
        <p:spPr>
          <a:xfrm>
            <a:off x="446533" y="1865385"/>
            <a:ext cx="5609384" cy="3127231"/>
          </a:xfrm>
          <a:prstGeom prst="rect">
            <a:avLst/>
          </a:prstGeom>
          <a:noFill/>
          <a:ln>
            <a:noFill/>
          </a:ln>
        </p:spPr>
      </p:pic>
      <p:pic>
        <p:nvPicPr>
          <p:cNvPr descr="A screenshot of a cell phone&#10;&#10;Description generated with very high confidence" id="536" name="Google Shape;536;p45"/>
          <p:cNvPicPr preferRelativeResize="0"/>
          <p:nvPr/>
        </p:nvPicPr>
        <p:blipFill rotWithShape="1">
          <a:blip r:embed="rId4">
            <a:alphaModFix/>
          </a:blip>
          <a:srcRect b="0" l="0" r="0" t="0"/>
          <a:stretch/>
        </p:blipFill>
        <p:spPr>
          <a:xfrm>
            <a:off x="6149035" y="1687112"/>
            <a:ext cx="5596432" cy="348377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0" name="Shape 540"/>
        <p:cNvGrpSpPr/>
        <p:nvPr/>
      </p:nvGrpSpPr>
      <p:grpSpPr>
        <a:xfrm>
          <a:off x="0" y="0"/>
          <a:ext cx="0" cy="0"/>
          <a:chOff x="0" y="0"/>
          <a:chExt cx="0" cy="0"/>
        </a:xfrm>
      </p:grpSpPr>
      <p:sp>
        <p:nvSpPr>
          <p:cNvPr id="541" name="Google Shape;541;p4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542" name="Google Shape;542;p46"/>
          <p:cNvSpPr/>
          <p:nvPr/>
        </p:nvSpPr>
        <p:spPr>
          <a:xfrm>
            <a:off x="446533" y="457200"/>
            <a:ext cx="5609383" cy="952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6"/>
          <p:cNvSpPr/>
          <p:nvPr/>
        </p:nvSpPr>
        <p:spPr>
          <a:xfrm>
            <a:off x="6149035" y="453825"/>
            <a:ext cx="5596432" cy="98372"/>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high confidence" id="544" name="Google Shape;544;p46"/>
          <p:cNvPicPr preferRelativeResize="0"/>
          <p:nvPr/>
        </p:nvPicPr>
        <p:blipFill rotWithShape="1">
          <a:blip r:embed="rId3">
            <a:alphaModFix/>
          </a:blip>
          <a:srcRect b="0" l="0" r="0" t="0"/>
          <a:stretch/>
        </p:blipFill>
        <p:spPr>
          <a:xfrm>
            <a:off x="446533" y="2229995"/>
            <a:ext cx="5609384" cy="2398011"/>
          </a:xfrm>
          <a:prstGeom prst="rect">
            <a:avLst/>
          </a:prstGeom>
          <a:noFill/>
          <a:ln>
            <a:noFill/>
          </a:ln>
        </p:spPr>
      </p:pic>
      <p:pic>
        <p:nvPicPr>
          <p:cNvPr descr="A screenshot of a cell phone&#10;&#10;Description generated with very high confidence" id="545" name="Google Shape;545;p46"/>
          <p:cNvPicPr preferRelativeResize="0"/>
          <p:nvPr/>
        </p:nvPicPr>
        <p:blipFill rotWithShape="1">
          <a:blip r:embed="rId4">
            <a:alphaModFix/>
          </a:blip>
          <a:srcRect b="0" l="0" r="0" t="0"/>
          <a:stretch/>
        </p:blipFill>
        <p:spPr>
          <a:xfrm>
            <a:off x="6149035" y="2022897"/>
            <a:ext cx="5596432" cy="281220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pic>
        <p:nvPicPr>
          <p:cNvPr descr="A screenshot of a cell phone&#10;&#10;Description generated with very high confidence" id="550" name="Google Shape;550;p47"/>
          <p:cNvPicPr preferRelativeResize="0"/>
          <p:nvPr/>
        </p:nvPicPr>
        <p:blipFill rotWithShape="1">
          <a:blip r:embed="rId3">
            <a:alphaModFix/>
          </a:blip>
          <a:srcRect b="0" l="0" r="0" t="0"/>
          <a:stretch/>
        </p:blipFill>
        <p:spPr>
          <a:xfrm>
            <a:off x="411692" y="559375"/>
            <a:ext cx="11451771" cy="1909595"/>
          </a:xfrm>
          <a:prstGeom prst="rect">
            <a:avLst/>
          </a:prstGeom>
          <a:noFill/>
          <a:ln>
            <a:noFill/>
          </a:ln>
        </p:spPr>
      </p:pic>
      <p:pic>
        <p:nvPicPr>
          <p:cNvPr descr="A picture containing hanging, clock, white&#10;&#10;Description generated with very high confidence" id="551" name="Google Shape;551;p47"/>
          <p:cNvPicPr preferRelativeResize="0"/>
          <p:nvPr/>
        </p:nvPicPr>
        <p:blipFill rotWithShape="1">
          <a:blip r:embed="rId4">
            <a:alphaModFix/>
          </a:blip>
          <a:srcRect b="0" l="0" r="0" t="0"/>
          <a:stretch/>
        </p:blipFill>
        <p:spPr>
          <a:xfrm>
            <a:off x="370114" y="2556691"/>
            <a:ext cx="11495314" cy="1120502"/>
          </a:xfrm>
          <a:prstGeom prst="rect">
            <a:avLst/>
          </a:prstGeom>
          <a:noFill/>
          <a:ln>
            <a:noFill/>
          </a:ln>
        </p:spPr>
      </p:pic>
      <p:pic>
        <p:nvPicPr>
          <p:cNvPr descr="A picture containing white, hanging, black, clock&#10;&#10;Description generated with very high confidence" id="552" name="Google Shape;552;p47"/>
          <p:cNvPicPr preferRelativeResize="0"/>
          <p:nvPr/>
        </p:nvPicPr>
        <p:blipFill rotWithShape="1">
          <a:blip r:embed="rId5">
            <a:alphaModFix/>
          </a:blip>
          <a:srcRect b="0" l="0" r="0" t="0"/>
          <a:stretch/>
        </p:blipFill>
        <p:spPr>
          <a:xfrm>
            <a:off x="413657" y="3836440"/>
            <a:ext cx="11509828" cy="1071977"/>
          </a:xfrm>
          <a:prstGeom prst="rect">
            <a:avLst/>
          </a:prstGeom>
          <a:noFill/>
          <a:ln>
            <a:noFill/>
          </a:ln>
        </p:spPr>
      </p:pic>
      <p:sp>
        <p:nvSpPr>
          <p:cNvPr id="553" name="Google Shape;553;p47"/>
          <p:cNvSpPr txBox="1"/>
          <p:nvPr>
            <p:ph type="title"/>
          </p:nvPr>
        </p:nvSpPr>
        <p:spPr>
          <a:xfrm>
            <a:off x="581192" y="5262296"/>
            <a:ext cx="9280361" cy="6895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Gill Sans"/>
              <a:buNone/>
            </a:pPr>
            <a:r>
              <a:rPr b="1" lang="en-US" sz="3200">
                <a:solidFill>
                  <a:srgbClr val="FFFFFF"/>
                </a:solidFill>
              </a:rPr>
              <a:t>REQUIRED DATA DICTIONARY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7" name="Shape 557"/>
        <p:cNvGrpSpPr/>
        <p:nvPr/>
      </p:nvGrpSpPr>
      <p:grpSpPr>
        <a:xfrm>
          <a:off x="0" y="0"/>
          <a:ext cx="0" cy="0"/>
          <a:chOff x="0" y="0"/>
          <a:chExt cx="0" cy="0"/>
        </a:xfrm>
      </p:grpSpPr>
      <p:sp>
        <p:nvSpPr>
          <p:cNvPr id="558" name="Google Shape;558;p48"/>
          <p:cNvSpPr/>
          <p:nvPr/>
        </p:nvSpPr>
        <p:spPr>
          <a:xfrm>
            <a:off x="0" y="536712"/>
            <a:ext cx="12192000" cy="63212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559" name="Google Shape;559;p48"/>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8"/>
          <p:cNvSpPr txBox="1"/>
          <p:nvPr>
            <p:ph type="title"/>
          </p:nvPr>
        </p:nvSpPr>
        <p:spPr>
          <a:xfrm>
            <a:off x="581192" y="5264487"/>
            <a:ext cx="11029616" cy="71887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EFF"/>
              </a:buClr>
              <a:buSzPts val="2800"/>
              <a:buFont typeface="Gill Sans"/>
              <a:buNone/>
            </a:pPr>
            <a:r>
              <a:rPr lang="en-US">
                <a:solidFill>
                  <a:srgbClr val="FFFEFF"/>
                </a:solidFill>
              </a:rPr>
              <a:t>FEASIBILITY ANALYSIS</a:t>
            </a:r>
            <a:endParaRPr/>
          </a:p>
        </p:txBody>
      </p:sp>
      <p:sp>
        <p:nvSpPr>
          <p:cNvPr id="561" name="Google Shape;561;p48"/>
          <p:cNvSpPr txBox="1"/>
          <p:nvPr/>
        </p:nvSpPr>
        <p:spPr>
          <a:xfrm>
            <a:off x="8665029" y="1865085"/>
            <a:ext cx="35269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Gill Sans"/>
              <a:ea typeface="Gill Sans"/>
              <a:cs typeface="Gill Sans"/>
              <a:sym typeface="Gill Sans"/>
            </a:endParaRPr>
          </a:p>
        </p:txBody>
      </p:sp>
      <p:grpSp>
        <p:nvGrpSpPr>
          <p:cNvPr id="562" name="Google Shape;562;p48"/>
          <p:cNvGrpSpPr/>
          <p:nvPr/>
        </p:nvGrpSpPr>
        <p:grpSpPr>
          <a:xfrm>
            <a:off x="647730" y="1400036"/>
            <a:ext cx="10896539" cy="2878022"/>
            <a:chOff x="4792" y="541591"/>
            <a:chExt cx="10896539" cy="2878022"/>
          </a:xfrm>
        </p:grpSpPr>
        <p:sp>
          <p:nvSpPr>
            <p:cNvPr id="563" name="Google Shape;563;p48"/>
            <p:cNvSpPr/>
            <p:nvPr/>
          </p:nvSpPr>
          <p:spPr>
            <a:xfrm>
              <a:off x="4792" y="541591"/>
              <a:ext cx="2095488" cy="2878022"/>
            </a:xfrm>
            <a:prstGeom prst="roundRect">
              <a:avLst>
                <a:gd fmla="val 10000" name="adj"/>
              </a:avLst>
            </a:prstGeom>
            <a:solidFill>
              <a:srgbClr val="902E6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8"/>
            <p:cNvSpPr txBox="1"/>
            <p:nvPr/>
          </p:nvSpPr>
          <p:spPr>
            <a:xfrm>
              <a:off x="66167"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b="0" i="1" lang="en-US" sz="1000" u="none" cap="none" strike="noStrike">
                  <a:solidFill>
                    <a:schemeClr val="lt1"/>
                  </a:solidFill>
                  <a:latin typeface="Gill Sans"/>
                  <a:ea typeface="Gill Sans"/>
                  <a:cs typeface="Gill Sans"/>
                  <a:sym typeface="Gill Sans"/>
                </a:rPr>
                <a:t>Technical Feasibility :t</a:t>
              </a:r>
              <a:r>
                <a:rPr b="0" i="0" lang="en-US" sz="1000" u="none" cap="none" strike="noStrike">
                  <a:solidFill>
                    <a:schemeClr val="lt1"/>
                  </a:solidFill>
                  <a:latin typeface="Gill Sans"/>
                  <a:ea typeface="Gill Sans"/>
                  <a:cs typeface="Gill Sans"/>
                  <a:sym typeface="Gill Sans"/>
                </a:rPr>
                <a:t>he technical feasibility analysis was based on the company’s current resources (hardware and software) and technology that are required to accomplish the user requirements within the allocated budget and time. For this, we had to check whether the current technology could be upgraded with our proposed solution being added onto the current system, or if we would have to develop a new, independent system.</a:t>
              </a:r>
              <a:endParaRPr b="0" i="0" sz="1400" u="none" cap="none" strike="noStrike">
                <a:solidFill>
                  <a:srgbClr val="000000"/>
                </a:solidFill>
                <a:latin typeface="Arial"/>
                <a:ea typeface="Arial"/>
                <a:cs typeface="Arial"/>
                <a:sym typeface="Arial"/>
              </a:endParaRPr>
            </a:p>
          </p:txBody>
        </p:sp>
        <p:sp>
          <p:nvSpPr>
            <p:cNvPr id="565" name="Google Shape;565;p48"/>
            <p:cNvSpPr/>
            <p:nvPr/>
          </p:nvSpPr>
          <p:spPr>
            <a:xfrm>
              <a:off x="2309829" y="1720761"/>
              <a:ext cx="444243" cy="519681"/>
            </a:xfrm>
            <a:prstGeom prst="rightArrow">
              <a:avLst>
                <a:gd fmla="val 60000" name="adj1"/>
                <a:gd fmla="val 50000" name="adj2"/>
              </a:avLst>
            </a:prstGeom>
            <a:solidFill>
              <a:srgbClr val="902E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8"/>
            <p:cNvSpPr txBox="1"/>
            <p:nvPr/>
          </p:nvSpPr>
          <p:spPr>
            <a:xfrm>
              <a:off x="2309829" y="1824697"/>
              <a:ext cx="310970" cy="3118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Gill Sans"/>
                <a:buNone/>
              </a:pPr>
              <a:r>
                <a:t/>
              </a:r>
              <a:endParaRPr b="0" i="0" sz="800" u="none" cap="none" strike="noStrike">
                <a:solidFill>
                  <a:schemeClr val="lt1"/>
                </a:solidFill>
                <a:latin typeface="Gill Sans"/>
                <a:ea typeface="Gill Sans"/>
                <a:cs typeface="Gill Sans"/>
                <a:sym typeface="Gill Sans"/>
              </a:endParaRPr>
            </a:p>
          </p:txBody>
        </p:sp>
        <p:sp>
          <p:nvSpPr>
            <p:cNvPr id="567" name="Google Shape;567;p48"/>
            <p:cNvSpPr/>
            <p:nvPr/>
          </p:nvSpPr>
          <p:spPr>
            <a:xfrm>
              <a:off x="2938476" y="541591"/>
              <a:ext cx="2095488" cy="2878022"/>
            </a:xfrm>
            <a:prstGeom prst="roundRect">
              <a:avLst>
                <a:gd fmla="val 10000" name="adj"/>
              </a:avLst>
            </a:prstGeom>
            <a:solidFill>
              <a:srgbClr val="9A2F5C"/>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8"/>
            <p:cNvSpPr txBox="1"/>
            <p:nvPr/>
          </p:nvSpPr>
          <p:spPr>
            <a:xfrm>
              <a:off x="2999851"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b="0" i="1" lang="en-US" sz="1000" u="none" cap="none" strike="noStrike">
                  <a:solidFill>
                    <a:schemeClr val="lt1"/>
                  </a:solidFill>
                  <a:latin typeface="Gill Sans"/>
                  <a:ea typeface="Gill Sans"/>
                  <a:cs typeface="Gill Sans"/>
                  <a:sym typeface="Gill Sans"/>
                </a:rPr>
                <a:t>Economic Feasibility:</a:t>
              </a:r>
              <a:r>
                <a:rPr b="0" i="0" lang="en-US" sz="1000" u="none" cap="none" strike="noStrike">
                  <a:solidFill>
                    <a:schemeClr val="lt1"/>
                  </a:solidFill>
                  <a:latin typeface="Gill Sans"/>
                  <a:ea typeface="Gill Sans"/>
                  <a:cs typeface="Gill Sans"/>
                  <a:sym typeface="Gill Sans"/>
                </a:rPr>
                <a:t>The economic feasibility analysis was based on whether the required solution is capable of generating any financial gains for the organization. It included costs incurred on the software development team, estimated hardware and/or software costs, cost of performing a feasibility study, cost of training employees and so on.</a:t>
              </a:r>
              <a:endParaRPr b="0" i="0" sz="1400" u="none" cap="none" strike="noStrike">
                <a:solidFill>
                  <a:srgbClr val="000000"/>
                </a:solidFill>
                <a:latin typeface="Arial"/>
                <a:ea typeface="Arial"/>
                <a:cs typeface="Arial"/>
                <a:sym typeface="Arial"/>
              </a:endParaRPr>
            </a:p>
          </p:txBody>
        </p:sp>
        <p:sp>
          <p:nvSpPr>
            <p:cNvPr id="569" name="Google Shape;569;p48"/>
            <p:cNvSpPr/>
            <p:nvPr/>
          </p:nvSpPr>
          <p:spPr>
            <a:xfrm>
              <a:off x="5243513" y="1720761"/>
              <a:ext cx="444243" cy="519681"/>
            </a:xfrm>
            <a:prstGeom prst="rightArrow">
              <a:avLst>
                <a:gd fmla="val 60000" name="adj1"/>
                <a:gd fmla="val 50000" name="adj2"/>
              </a:avLst>
            </a:prstGeom>
            <a:solidFill>
              <a:srgbClr val="A030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8"/>
            <p:cNvSpPr txBox="1"/>
            <p:nvPr/>
          </p:nvSpPr>
          <p:spPr>
            <a:xfrm>
              <a:off x="5243513" y="1824697"/>
              <a:ext cx="310970" cy="3118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Gill Sans"/>
                <a:buNone/>
              </a:pPr>
              <a:r>
                <a:t/>
              </a:r>
              <a:endParaRPr b="0" i="0" sz="800" u="none" cap="none" strike="noStrike">
                <a:solidFill>
                  <a:schemeClr val="lt1"/>
                </a:solidFill>
                <a:latin typeface="Gill Sans"/>
                <a:ea typeface="Gill Sans"/>
                <a:cs typeface="Gill Sans"/>
                <a:sym typeface="Gill Sans"/>
              </a:endParaRPr>
            </a:p>
          </p:txBody>
        </p:sp>
        <p:sp>
          <p:nvSpPr>
            <p:cNvPr id="571" name="Google Shape;571;p48"/>
            <p:cNvSpPr/>
            <p:nvPr/>
          </p:nvSpPr>
          <p:spPr>
            <a:xfrm>
              <a:off x="5872160" y="541591"/>
              <a:ext cx="2095488" cy="2878022"/>
            </a:xfrm>
            <a:prstGeom prst="roundRect">
              <a:avLst>
                <a:gd fmla="val 10000" name="adj"/>
              </a:avLst>
            </a:prstGeom>
            <a:solidFill>
              <a:srgbClr val="A63055"/>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8"/>
            <p:cNvSpPr txBox="1"/>
            <p:nvPr/>
          </p:nvSpPr>
          <p:spPr>
            <a:xfrm>
              <a:off x="5933535"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b="0" i="1" lang="en-US" sz="1000" u="none" cap="none" strike="noStrike">
                  <a:solidFill>
                    <a:schemeClr val="lt1"/>
                  </a:solidFill>
                  <a:latin typeface="Gill Sans"/>
                  <a:ea typeface="Gill Sans"/>
                  <a:cs typeface="Gill Sans"/>
                  <a:sym typeface="Gill Sans"/>
                </a:rPr>
                <a:t>Operational Feasibility:</a:t>
              </a:r>
              <a:r>
                <a:rPr b="0" i="0" lang="en-US" sz="1000" u="none" cap="none" strike="noStrike">
                  <a:solidFill>
                    <a:schemeClr val="lt1"/>
                  </a:solidFill>
                  <a:latin typeface="Gill Sans"/>
                  <a:ea typeface="Gill Sans"/>
                  <a:cs typeface="Gill Sans"/>
                  <a:sym typeface="Gill Sans"/>
                </a:rPr>
                <a:t>The operational feasibility analysis was based on assessing the extent to which the required solution performs a series of steps/tasks to solve business problems and user requirements. Our proposed solution will not require too much time to educate the employees, as it is essentially an upgrade that will not drastically change the current system and will be fully functional and ready to be used as soon as implemented. The recommended solution will be heavily used on a daily basis to help employees perform daily operations in a more efficient manner. Therefore, our proposed solution has a high probability of being implemented.</a:t>
              </a:r>
              <a:endParaRPr b="0" i="0" sz="1400" u="none" cap="none" strike="noStrike">
                <a:solidFill>
                  <a:srgbClr val="000000"/>
                </a:solidFill>
                <a:latin typeface="Arial"/>
                <a:ea typeface="Arial"/>
                <a:cs typeface="Arial"/>
                <a:sym typeface="Arial"/>
              </a:endParaRPr>
            </a:p>
          </p:txBody>
        </p:sp>
        <p:sp>
          <p:nvSpPr>
            <p:cNvPr id="573" name="Google Shape;573;p48"/>
            <p:cNvSpPr/>
            <p:nvPr/>
          </p:nvSpPr>
          <p:spPr>
            <a:xfrm>
              <a:off x="8177197" y="1720761"/>
              <a:ext cx="444243" cy="519681"/>
            </a:xfrm>
            <a:prstGeom prst="rightArrow">
              <a:avLst>
                <a:gd fmla="val 60000" name="adj1"/>
                <a:gd fmla="val 50000" name="adj2"/>
              </a:avLst>
            </a:prstGeom>
            <a:solidFill>
              <a:srgbClr val="B130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8"/>
            <p:cNvSpPr txBox="1"/>
            <p:nvPr/>
          </p:nvSpPr>
          <p:spPr>
            <a:xfrm>
              <a:off x="8177197" y="1824697"/>
              <a:ext cx="310970" cy="3118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Gill Sans"/>
                <a:buNone/>
              </a:pPr>
              <a:r>
                <a:t/>
              </a:r>
              <a:endParaRPr b="0" i="0" sz="800" u="none" cap="none" strike="noStrike">
                <a:solidFill>
                  <a:schemeClr val="lt1"/>
                </a:solidFill>
                <a:latin typeface="Gill Sans"/>
                <a:ea typeface="Gill Sans"/>
                <a:cs typeface="Gill Sans"/>
                <a:sym typeface="Gill Sans"/>
              </a:endParaRPr>
            </a:p>
          </p:txBody>
        </p:sp>
        <p:sp>
          <p:nvSpPr>
            <p:cNvPr id="575" name="Google Shape;575;p48"/>
            <p:cNvSpPr/>
            <p:nvPr/>
          </p:nvSpPr>
          <p:spPr>
            <a:xfrm>
              <a:off x="8805843" y="541591"/>
              <a:ext cx="2095488" cy="2878022"/>
            </a:xfrm>
            <a:prstGeom prst="roundRect">
              <a:avLst>
                <a:gd fmla="val 10000" name="adj"/>
              </a:avLst>
            </a:prstGeom>
            <a:solidFill>
              <a:srgbClr val="B1304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8"/>
            <p:cNvSpPr txBox="1"/>
            <p:nvPr/>
          </p:nvSpPr>
          <p:spPr>
            <a:xfrm>
              <a:off x="8867218"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b="0" i="0" lang="en-US" sz="1000" u="none" cap="none" strike="noStrike">
                  <a:solidFill>
                    <a:schemeClr val="lt1"/>
                  </a:solidFill>
                  <a:latin typeface="Gill Sans"/>
                  <a:ea typeface="Gill Sans"/>
                  <a:cs typeface="Gill Sans"/>
                  <a:sym typeface="Gill Sans"/>
                </a:rPr>
                <a:t>Scheduling Feasibility:The scheduling feasibility analysis was based on estimating the time required for completing the project. This is done by measuring the time required for the development of the system, which is based on the system requirements. Through this, efforts are made from our team to allocate manpower to their respective tasks which allows us to ensure completion of the project within the deadline.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0" name="Shape 580"/>
        <p:cNvGrpSpPr/>
        <p:nvPr/>
      </p:nvGrpSpPr>
      <p:grpSpPr>
        <a:xfrm>
          <a:off x="0" y="0"/>
          <a:ext cx="0" cy="0"/>
          <a:chOff x="0" y="0"/>
          <a:chExt cx="0" cy="0"/>
        </a:xfrm>
      </p:grpSpPr>
      <p:sp>
        <p:nvSpPr>
          <p:cNvPr id="581" name="Google Shape;581;p49"/>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9"/>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9"/>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close up of a map&#10;&#10;Description generated with high confidence" id="586" name="Google Shape;586;p49"/>
          <p:cNvPicPr preferRelativeResize="0"/>
          <p:nvPr>
            <p:ph idx="1" type="body"/>
          </p:nvPr>
        </p:nvPicPr>
        <p:blipFill rotWithShape="1">
          <a:blip r:embed="rId3">
            <a:alphaModFix/>
          </a:blip>
          <a:srcRect b="0" l="0" r="0" t="0"/>
          <a:stretch/>
        </p:blipFill>
        <p:spPr>
          <a:xfrm>
            <a:off x="256183" y="652034"/>
            <a:ext cx="7770682" cy="5741820"/>
          </a:xfrm>
          <a:prstGeom prst="rect">
            <a:avLst/>
          </a:prstGeom>
          <a:noFill/>
          <a:ln>
            <a:noFill/>
          </a:ln>
        </p:spPr>
      </p:pic>
      <p:sp>
        <p:nvSpPr>
          <p:cNvPr id="587" name="Google Shape;587;p49"/>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9"/>
          <p:cNvSpPr txBox="1"/>
          <p:nvPr>
            <p:ph type="title"/>
          </p:nvPr>
        </p:nvSpPr>
        <p:spPr>
          <a:xfrm>
            <a:off x="8151132" y="2086882"/>
            <a:ext cx="3712947" cy="208586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FFFFF"/>
              </a:buClr>
              <a:buSzPts val="3600"/>
              <a:buFont typeface="Gill Sans"/>
              <a:buNone/>
            </a:pPr>
            <a:r>
              <a:rPr lang="en-US" sz="3600">
                <a:solidFill>
                  <a:srgbClr val="FFFFFF"/>
                </a:solidFill>
              </a:rPr>
              <a:t>APPLICATION ARCHITECTURE DIAGRAM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6" name="Shape 146"/>
        <p:cNvGrpSpPr/>
        <p:nvPr/>
      </p:nvGrpSpPr>
      <p:grpSpPr>
        <a:xfrm>
          <a:off x="0" y="0"/>
          <a:ext cx="0" cy="0"/>
          <a:chOff x="0" y="0"/>
          <a:chExt cx="0" cy="0"/>
        </a:xfrm>
      </p:grpSpPr>
      <p:sp>
        <p:nvSpPr>
          <p:cNvPr id="147" name="Google Shape;147;p5"/>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ood, table&#10;&#10;Description generated with very high confidence" id="148" name="Google Shape;148;p5"/>
          <p:cNvPicPr preferRelativeResize="0"/>
          <p:nvPr/>
        </p:nvPicPr>
        <p:blipFill rotWithShape="1">
          <a:blip r:embed="rId3">
            <a:alphaModFix/>
          </a:blip>
          <a:srcRect b="0" l="0" r="0" t="0"/>
          <a:stretch/>
        </p:blipFill>
        <p:spPr>
          <a:xfrm>
            <a:off x="771440" y="1538134"/>
            <a:ext cx="6834511" cy="4049447"/>
          </a:xfrm>
          <a:prstGeom prst="rect">
            <a:avLst/>
          </a:prstGeom>
          <a:noFill/>
          <a:ln>
            <a:noFill/>
          </a:ln>
        </p:spPr>
      </p:pic>
      <p:sp>
        <p:nvSpPr>
          <p:cNvPr id="149" name="Google Shape;149;p5"/>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
          <p:cNvSpPr txBox="1"/>
          <p:nvPr>
            <p:ph type="ctr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Gill Sans"/>
              <a:buNone/>
            </a:pPr>
            <a:r>
              <a:rPr lang="en-US">
                <a:solidFill>
                  <a:srgbClr val="FFFFFF"/>
                </a:solidFill>
              </a:rPr>
              <a:t>OUR CLIENT-KLAUS BREWING COMPANY</a:t>
            </a:r>
            <a:endParaRPr/>
          </a:p>
          <a:p>
            <a:pPr indent="0" lvl="0" marL="0" rtl="0" algn="l">
              <a:lnSpc>
                <a:spcPct val="90000"/>
              </a:lnSpc>
              <a:spcBef>
                <a:spcPts val="0"/>
              </a:spcBef>
              <a:spcAft>
                <a:spcPts val="0"/>
              </a:spcAft>
              <a:buClr>
                <a:schemeClr val="accent1"/>
              </a:buClr>
              <a:buSzPts val="3600"/>
              <a:buFont typeface="Gill Sans"/>
              <a:buNone/>
            </a:pPr>
            <a:r>
              <a:t/>
            </a:r>
            <a:endParaRPr>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27272"/>
            </a:gs>
            <a:gs pos="100000">
              <a:srgbClr val="333333"/>
            </a:gs>
          </a:gsLst>
          <a:path path="circle">
            <a:fillToRect b="100%" r="100%"/>
          </a:path>
          <a:tileRect l="-100%" t="-100%"/>
        </a:gradFill>
      </p:bgPr>
    </p:bg>
    <p:spTree>
      <p:nvGrpSpPr>
        <p:cNvPr id="592" name="Shape 592"/>
        <p:cNvGrpSpPr/>
        <p:nvPr/>
      </p:nvGrpSpPr>
      <p:grpSpPr>
        <a:xfrm>
          <a:off x="0" y="0"/>
          <a:ext cx="0" cy="0"/>
          <a:chOff x="0" y="0"/>
          <a:chExt cx="0" cy="0"/>
        </a:xfrm>
      </p:grpSpPr>
      <p:sp>
        <p:nvSpPr>
          <p:cNvPr id="593" name="Google Shape;593;p50"/>
          <p:cNvSpPr/>
          <p:nvPr/>
        </p:nvSpPr>
        <p:spPr>
          <a:xfrm>
            <a:off x="0" y="0"/>
            <a:ext cx="12191999" cy="6858001"/>
          </a:xfrm>
          <a:prstGeom prst="rect">
            <a:avLst/>
          </a:prstGeom>
          <a:solidFill>
            <a:srgbClr val="FFF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594" name="Google Shape;594;p50"/>
          <p:cNvSpPr txBox="1"/>
          <p:nvPr>
            <p:ph type="title"/>
          </p:nvPr>
        </p:nvSpPr>
        <p:spPr>
          <a:xfrm>
            <a:off x="746228" y="1037967"/>
            <a:ext cx="3054091" cy="470913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Gill Sans"/>
              <a:buNone/>
            </a:pPr>
            <a:r>
              <a:rPr lang="en-US">
                <a:solidFill>
                  <a:schemeClr val="accent1"/>
                </a:solidFill>
              </a:rPr>
              <a:t>DATA ACQUISITION &amp; CONVERSION STRATEGY</a:t>
            </a:r>
            <a:endParaRPr/>
          </a:p>
        </p:txBody>
      </p:sp>
      <p:sp>
        <p:nvSpPr>
          <p:cNvPr id="595" name="Google Shape;595;p50"/>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50"/>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0"/>
          <p:cNvSpPr/>
          <p:nvPr/>
        </p:nvSpPr>
        <p:spPr>
          <a:xfrm>
            <a:off x="4246851" y="723898"/>
            <a:ext cx="7498616" cy="56769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9" name="Google Shape;599;p50"/>
          <p:cNvGrpSpPr/>
          <p:nvPr/>
        </p:nvGrpSpPr>
        <p:grpSpPr>
          <a:xfrm>
            <a:off x="4598438" y="1288332"/>
            <a:ext cx="7012370" cy="4208400"/>
            <a:chOff x="0" y="250365"/>
            <a:chExt cx="7012370" cy="4208400"/>
          </a:xfrm>
        </p:grpSpPr>
        <p:sp>
          <p:nvSpPr>
            <p:cNvPr id="600" name="Google Shape;600;p50"/>
            <p:cNvSpPr/>
            <p:nvPr/>
          </p:nvSpPr>
          <p:spPr>
            <a:xfrm>
              <a:off x="0" y="250365"/>
              <a:ext cx="7012370" cy="1375920"/>
            </a:xfrm>
            <a:prstGeom prst="roundRect">
              <a:avLst>
                <a:gd fmla="val 16667" name="adj"/>
              </a:avLst>
            </a:prstGeom>
            <a:gradFill>
              <a:gsLst>
                <a:gs pos="0">
                  <a:srgbClr val="A14372"/>
                </a:gs>
                <a:gs pos="84000">
                  <a:srgbClr val="782551"/>
                </a:gs>
                <a:gs pos="100000">
                  <a:srgbClr val="782551"/>
                </a:gs>
              </a:gsLst>
              <a:lin ang="5400000" scaled="0"/>
            </a:gradFill>
            <a:ln>
              <a:noFill/>
            </a:ln>
            <a:effectLst>
              <a:outerShdw blurRad="38100" rotWithShape="0" dir="5400000" dist="254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0"/>
            <p:cNvSpPr txBox="1"/>
            <p:nvPr/>
          </p:nvSpPr>
          <p:spPr>
            <a:xfrm>
              <a:off x="67167" y="317532"/>
              <a:ext cx="6878036" cy="124158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Klaus Brewing Company currently stores and files their customer and merchandise data in paper files in  multiple folders and a point-of-sale system that is linked to transactions by said customers. The transactions are held in the front two computers in the taproom at the facility. Once paper files become old and outdated in regards to management they are filed in file cabinets in the facility. In order to fully convert to the new proposed system, the older files that are stored in the cabinets will need to be converted into digital format. </a:t>
              </a:r>
              <a:endParaRPr b="0" i="0" sz="1400" u="none" cap="none" strike="noStrike">
                <a:solidFill>
                  <a:srgbClr val="000000"/>
                </a:solidFill>
                <a:latin typeface="Arial"/>
                <a:ea typeface="Arial"/>
                <a:cs typeface="Arial"/>
                <a:sym typeface="Arial"/>
              </a:endParaRPr>
            </a:p>
          </p:txBody>
        </p:sp>
        <p:sp>
          <p:nvSpPr>
            <p:cNvPr id="602" name="Google Shape;602;p50"/>
            <p:cNvSpPr/>
            <p:nvPr/>
          </p:nvSpPr>
          <p:spPr>
            <a:xfrm>
              <a:off x="0" y="1666605"/>
              <a:ext cx="7012370" cy="1375920"/>
            </a:xfrm>
            <a:prstGeom prst="roundRect">
              <a:avLst>
                <a:gd fmla="val 16667" name="adj"/>
              </a:avLst>
            </a:prstGeom>
            <a:gradFill>
              <a:gsLst>
                <a:gs pos="0">
                  <a:srgbClr val="B34469"/>
                </a:gs>
                <a:gs pos="84000">
                  <a:srgbClr val="852749"/>
                </a:gs>
                <a:gs pos="100000">
                  <a:srgbClr val="852749"/>
                </a:gs>
              </a:gsLst>
              <a:lin ang="5400000" scaled="0"/>
            </a:gradFill>
            <a:ln>
              <a:noFill/>
            </a:ln>
            <a:effectLst>
              <a:outerShdw blurRad="38100" rotWithShape="0" dir="5400000" dist="254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0"/>
            <p:cNvSpPr txBox="1"/>
            <p:nvPr/>
          </p:nvSpPr>
          <p:spPr>
            <a:xfrm>
              <a:off x="67167" y="1733772"/>
              <a:ext cx="6878036" cy="124158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With the use of scanners and tri-copied receipt material, the documents will be filed in the system to be accessible on the computer. Depending on the type of file, the document will be saved as is in the system. The saved electronic files will be then converted into a text file, and formatted to the conditions we will have set for the client information in the database. Due to the amount of files needed to be converted and stored, the use of external hard drives or the cloud is needed.</a:t>
              </a:r>
              <a:endParaRPr b="0" i="0" sz="1400" u="none" cap="none" strike="noStrike">
                <a:solidFill>
                  <a:srgbClr val="000000"/>
                </a:solidFill>
                <a:latin typeface="Arial"/>
                <a:ea typeface="Arial"/>
                <a:cs typeface="Arial"/>
                <a:sym typeface="Arial"/>
              </a:endParaRPr>
            </a:p>
          </p:txBody>
        </p:sp>
        <p:sp>
          <p:nvSpPr>
            <p:cNvPr id="604" name="Google Shape;604;p50"/>
            <p:cNvSpPr/>
            <p:nvPr/>
          </p:nvSpPr>
          <p:spPr>
            <a:xfrm>
              <a:off x="0" y="3082845"/>
              <a:ext cx="7012370" cy="1375920"/>
            </a:xfrm>
            <a:prstGeom prst="roundRect">
              <a:avLst>
                <a:gd fmla="val 16667" name="adj"/>
              </a:avLst>
            </a:prstGeom>
            <a:gradFill>
              <a:gsLst>
                <a:gs pos="0">
                  <a:srgbClr val="BF495D"/>
                </a:gs>
                <a:gs pos="84000">
                  <a:srgbClr val="93273C"/>
                </a:gs>
                <a:gs pos="100000">
                  <a:srgbClr val="93273C"/>
                </a:gs>
              </a:gsLst>
              <a:lin ang="5400000" scaled="0"/>
            </a:gradFill>
            <a:ln>
              <a:noFill/>
            </a:ln>
            <a:effectLst>
              <a:outerShdw blurRad="38100" rotWithShape="0" dir="5400000" dist="254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0"/>
            <p:cNvSpPr txBox="1"/>
            <p:nvPr/>
          </p:nvSpPr>
          <p:spPr>
            <a:xfrm>
              <a:off x="67167" y="3150012"/>
              <a:ext cx="6878036" cy="124158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After conversions of old paperwork is completed then, we will have to transfer over customer and transaction information from the client’s POS (Point-of-Sale) system. We will have to convert the document cover to an excel document then to import into our system to populate the tables and queries.  Finally, the use of an SQL database to store and format the data will be occur.</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INITIAL DRAFT OF TESTING PLAN</a:t>
            </a:r>
            <a:endParaRPr/>
          </a:p>
        </p:txBody>
      </p:sp>
      <p:grpSp>
        <p:nvGrpSpPr>
          <p:cNvPr id="611" name="Google Shape;611;p51"/>
          <p:cNvGrpSpPr/>
          <p:nvPr/>
        </p:nvGrpSpPr>
        <p:grpSpPr>
          <a:xfrm>
            <a:off x="582538" y="2269779"/>
            <a:ext cx="11026921" cy="3499735"/>
            <a:chOff x="1346" y="89283"/>
            <a:chExt cx="11026921" cy="3499735"/>
          </a:xfrm>
        </p:grpSpPr>
        <p:sp>
          <p:nvSpPr>
            <p:cNvPr id="612" name="Google Shape;612;p51"/>
            <p:cNvSpPr/>
            <p:nvPr/>
          </p:nvSpPr>
          <p:spPr>
            <a:xfrm>
              <a:off x="1346" y="89283"/>
              <a:ext cx="4725823" cy="3000898"/>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1"/>
            <p:cNvSpPr/>
            <p:nvPr/>
          </p:nvSpPr>
          <p:spPr>
            <a:xfrm>
              <a:off x="526437" y="588120"/>
              <a:ext cx="4725823" cy="3000898"/>
            </a:xfrm>
            <a:prstGeom prst="roundRect">
              <a:avLst>
                <a:gd fmla="val 10000" name="adj"/>
              </a:avLst>
            </a:prstGeom>
            <a:solidFill>
              <a:schemeClr val="lt1">
                <a:alpha val="89411"/>
              </a:schemeClr>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1"/>
            <p:cNvSpPr txBox="1"/>
            <p:nvPr/>
          </p:nvSpPr>
          <p:spPr>
            <a:xfrm>
              <a:off x="614330" y="676013"/>
              <a:ext cx="4550037" cy="2825112"/>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One of our tests will be on whether the customer’s transactions with Klaus Brewing are being stored and tracked for the loyalty program, using Final Path Application. One way to test could be by making a dummy account and then having an employee put in certain orders to see if they will be saved on the database in relation to the dummy account email we provide.  The dummy account will also have personal information details that have been filled out with the use of forms. We will check to see if the form filled by the dummy account is updated to our database correctly. The dummy account also needs to be able to see how many loyalty points it has accumulated. Information regarding this will be on the right side of the window. We will check to see if the loyalty progression being shown is correlating with the reports in our database. If all this is successful, then we have been able to make our application track customer transactions with Klaus Brewing for the loyalty program.</a:t>
              </a:r>
              <a:br>
                <a:rPr b="0" i="0" lang="en-US" sz="1200" u="none" cap="none" strike="noStrike">
                  <a:solidFill>
                    <a:schemeClr val="dk1"/>
                  </a:solidFill>
                  <a:latin typeface="Gill Sans"/>
                  <a:ea typeface="Gill Sans"/>
                  <a:cs typeface="Gill Sans"/>
                  <a:sym typeface="Gill Sans"/>
                </a:rPr>
              </a:br>
              <a:endParaRPr b="0" i="0" sz="1200" u="none" cap="none" strike="noStrike">
                <a:solidFill>
                  <a:schemeClr val="dk1"/>
                </a:solidFill>
                <a:latin typeface="Gill Sans"/>
                <a:ea typeface="Gill Sans"/>
                <a:cs typeface="Gill Sans"/>
                <a:sym typeface="Gill Sans"/>
              </a:endParaRPr>
            </a:p>
          </p:txBody>
        </p:sp>
        <p:sp>
          <p:nvSpPr>
            <p:cNvPr id="615" name="Google Shape;615;p51"/>
            <p:cNvSpPr/>
            <p:nvPr/>
          </p:nvSpPr>
          <p:spPr>
            <a:xfrm>
              <a:off x="5777353" y="89283"/>
              <a:ext cx="4725823" cy="3000898"/>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1"/>
            <p:cNvSpPr/>
            <p:nvPr/>
          </p:nvSpPr>
          <p:spPr>
            <a:xfrm>
              <a:off x="6302444" y="588120"/>
              <a:ext cx="4725823" cy="3000898"/>
            </a:xfrm>
            <a:prstGeom prst="roundRect">
              <a:avLst>
                <a:gd fmla="val 10000" name="adj"/>
              </a:avLst>
            </a:prstGeom>
            <a:solidFill>
              <a:schemeClr val="lt1">
                <a:alpha val="89411"/>
              </a:schemeClr>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1"/>
            <p:cNvSpPr txBox="1"/>
            <p:nvPr/>
          </p:nvSpPr>
          <p:spPr>
            <a:xfrm>
              <a:off x="6390337" y="676013"/>
              <a:ext cx="4550037" cy="2825112"/>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Another test we would need to do is for when the customer forgets their login information or want to update their information. The dummy account could still be used to test this possibility by clicking the “forgot password” button and seeing if all the prompts we made work correctly. Some of those prompts are: asking for the email after saying they have forgotten their password, giving the option of sending the email to the phone number related to the dummy account if the customer has forgotten their email, then after that the customer types in the email and the email receives a link with a temporary password, the customer comes back to our page and types in the temporary password in a new window to log in successfully; after this, the customer has to make a new password by clicking the change password section in the profile. If all these works successfully for the dummy account, then the test was a success.</a:t>
              </a:r>
              <a:br>
                <a:rPr b="0" i="0" lang="en-US" sz="1200" u="none" cap="none" strike="noStrike">
                  <a:solidFill>
                    <a:schemeClr val="dk1"/>
                  </a:solidFill>
                  <a:latin typeface="Gill Sans"/>
                  <a:ea typeface="Gill Sans"/>
                  <a:cs typeface="Gill Sans"/>
                  <a:sym typeface="Gill Sans"/>
                </a:rPr>
              </a:br>
              <a:endParaRPr b="0" i="0" sz="1200" u="none" cap="none" strike="noStrike">
                <a:solidFill>
                  <a:schemeClr val="dk1"/>
                </a:solidFill>
                <a:latin typeface="Gill Sans"/>
                <a:ea typeface="Gill Sans"/>
                <a:cs typeface="Gill Sans"/>
                <a:sym typeface="Gill San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1" name="Shape 621"/>
        <p:cNvGrpSpPr/>
        <p:nvPr/>
      </p:nvGrpSpPr>
      <p:grpSpPr>
        <a:xfrm>
          <a:off x="0" y="0"/>
          <a:ext cx="0" cy="0"/>
          <a:chOff x="0" y="0"/>
          <a:chExt cx="0" cy="0"/>
        </a:xfrm>
      </p:grpSpPr>
      <p:sp>
        <p:nvSpPr>
          <p:cNvPr id="622" name="Google Shape;622;p5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23" name="Google Shape;623;p52"/>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2"/>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6000"/>
              <a:buFont typeface="Gill Sans"/>
              <a:buNone/>
            </a:pPr>
            <a:r>
              <a:rPr lang="en-US" sz="6000">
                <a:solidFill>
                  <a:srgbClr val="FFFFFF"/>
                </a:solidFill>
              </a:rPr>
              <a:t>APPLICATION PROTOTYPE</a:t>
            </a:r>
            <a:endParaRPr/>
          </a:p>
        </p:txBody>
      </p:sp>
      <p:sp>
        <p:nvSpPr>
          <p:cNvPr id="625" name="Google Shape;625;p52"/>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2"/>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0" name="Shape 630"/>
        <p:cNvGrpSpPr/>
        <p:nvPr/>
      </p:nvGrpSpPr>
      <p:grpSpPr>
        <a:xfrm>
          <a:off x="0" y="0"/>
          <a:ext cx="0" cy="0"/>
          <a:chOff x="0" y="0"/>
          <a:chExt cx="0" cy="0"/>
        </a:xfrm>
      </p:grpSpPr>
      <p:sp>
        <p:nvSpPr>
          <p:cNvPr id="631" name="Google Shape;631;p5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close up of a logo&#10;&#10;Description generated with high confidence" id="634" name="Google Shape;634;p53"/>
          <p:cNvPicPr preferRelativeResize="0"/>
          <p:nvPr>
            <p:ph idx="1" type="body"/>
          </p:nvPr>
        </p:nvPicPr>
        <p:blipFill rotWithShape="1">
          <a:blip r:embed="rId3">
            <a:alphaModFix/>
          </a:blip>
          <a:srcRect b="0" l="0" r="0" t="0"/>
          <a:stretch/>
        </p:blipFill>
        <p:spPr>
          <a:xfrm>
            <a:off x="20" y="10"/>
            <a:ext cx="12191980" cy="68579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8" name="Shape 638"/>
        <p:cNvGrpSpPr/>
        <p:nvPr/>
      </p:nvGrpSpPr>
      <p:grpSpPr>
        <a:xfrm>
          <a:off x="0" y="0"/>
          <a:ext cx="0" cy="0"/>
          <a:chOff x="0" y="0"/>
          <a:chExt cx="0" cy="0"/>
        </a:xfrm>
      </p:grpSpPr>
      <p:pic>
        <p:nvPicPr>
          <p:cNvPr descr="A picture containing cup, food, table, sitting&#10;&#10;Description generated with very high confidence" id="639" name="Google Shape;639;p54"/>
          <p:cNvPicPr preferRelativeResize="0"/>
          <p:nvPr/>
        </p:nvPicPr>
        <p:blipFill rotWithShape="1">
          <a:blip r:embed="rId3">
            <a:alphaModFix/>
          </a:blip>
          <a:srcRect b="3434" l="0" r="0" t="0"/>
          <a:stretch/>
        </p:blipFill>
        <p:spPr>
          <a:xfrm>
            <a:off x="20" y="10"/>
            <a:ext cx="12191980" cy="68579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3" name="Shape 643"/>
        <p:cNvGrpSpPr/>
        <p:nvPr/>
      </p:nvGrpSpPr>
      <p:grpSpPr>
        <a:xfrm>
          <a:off x="0" y="0"/>
          <a:ext cx="0" cy="0"/>
          <a:chOff x="0" y="0"/>
          <a:chExt cx="0" cy="0"/>
        </a:xfrm>
      </p:grpSpPr>
      <p:sp>
        <p:nvSpPr>
          <p:cNvPr id="644" name="Google Shape;644;p55"/>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55"/>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647" name="Google Shape;647;p55"/>
          <p:cNvPicPr preferRelativeResize="0"/>
          <p:nvPr>
            <p:ph idx="1" type="body"/>
          </p:nvPr>
        </p:nvPicPr>
        <p:blipFill rotWithShape="1">
          <a:blip r:embed="rId3">
            <a:alphaModFix/>
          </a:blip>
          <a:srcRect b="0" l="0" r="0" t="0"/>
          <a:stretch/>
        </p:blipFill>
        <p:spPr>
          <a:xfrm>
            <a:off x="20" y="10"/>
            <a:ext cx="12191980" cy="68579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51" name="Shape 651"/>
        <p:cNvGrpSpPr/>
        <p:nvPr/>
      </p:nvGrpSpPr>
      <p:grpSpPr>
        <a:xfrm>
          <a:off x="0" y="0"/>
          <a:ext cx="0" cy="0"/>
          <a:chOff x="0" y="0"/>
          <a:chExt cx="0" cy="0"/>
        </a:xfrm>
      </p:grpSpPr>
      <p:sp>
        <p:nvSpPr>
          <p:cNvPr id="652" name="Google Shape;652;p5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53" name="Google Shape;653;p56"/>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56"/>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656" name="Google Shape;656;p56"/>
          <p:cNvPicPr preferRelativeResize="0"/>
          <p:nvPr/>
        </p:nvPicPr>
        <p:blipFill rotWithShape="1">
          <a:blip r:embed="rId3">
            <a:alphaModFix/>
          </a:blip>
          <a:srcRect b="0" l="0" r="0" t="0"/>
          <a:stretch/>
        </p:blipFill>
        <p:spPr>
          <a:xfrm>
            <a:off x="2107682" y="599724"/>
            <a:ext cx="7969842" cy="5200321"/>
          </a:xfrm>
          <a:prstGeom prst="rect">
            <a:avLst/>
          </a:prstGeom>
          <a:noFill/>
          <a:ln>
            <a:noFill/>
          </a:ln>
        </p:spPr>
      </p:pic>
      <p:sp>
        <p:nvSpPr>
          <p:cNvPr id="657" name="Google Shape;657;p56"/>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1" name="Shape 661"/>
        <p:cNvGrpSpPr/>
        <p:nvPr/>
      </p:nvGrpSpPr>
      <p:grpSpPr>
        <a:xfrm>
          <a:off x="0" y="0"/>
          <a:ext cx="0" cy="0"/>
          <a:chOff x="0" y="0"/>
          <a:chExt cx="0" cy="0"/>
        </a:xfrm>
      </p:grpSpPr>
      <p:sp>
        <p:nvSpPr>
          <p:cNvPr id="662" name="Google Shape;662;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63" name="Google Shape;663;p57"/>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7"/>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666" name="Google Shape;666;p57"/>
          <p:cNvPicPr preferRelativeResize="0"/>
          <p:nvPr/>
        </p:nvPicPr>
        <p:blipFill rotWithShape="1">
          <a:blip r:embed="rId3">
            <a:alphaModFix/>
          </a:blip>
          <a:srcRect b="0" l="0" r="0" t="0"/>
          <a:stretch/>
        </p:blipFill>
        <p:spPr>
          <a:xfrm>
            <a:off x="1470094" y="599724"/>
            <a:ext cx="9245019" cy="5200321"/>
          </a:xfrm>
          <a:prstGeom prst="rect">
            <a:avLst/>
          </a:prstGeom>
          <a:noFill/>
          <a:ln>
            <a:noFill/>
          </a:ln>
        </p:spPr>
      </p:pic>
      <p:sp>
        <p:nvSpPr>
          <p:cNvPr id="667" name="Google Shape;667;p57"/>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1" name="Shape 671"/>
        <p:cNvGrpSpPr/>
        <p:nvPr/>
      </p:nvGrpSpPr>
      <p:grpSpPr>
        <a:xfrm>
          <a:off x="0" y="0"/>
          <a:ext cx="0" cy="0"/>
          <a:chOff x="0" y="0"/>
          <a:chExt cx="0" cy="0"/>
        </a:xfrm>
      </p:grpSpPr>
      <p:sp>
        <p:nvSpPr>
          <p:cNvPr id="672" name="Google Shape;672;p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73" name="Google Shape;673;p58"/>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58"/>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5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676" name="Google Shape;676;p58"/>
          <p:cNvPicPr preferRelativeResize="0"/>
          <p:nvPr/>
        </p:nvPicPr>
        <p:blipFill rotWithShape="1">
          <a:blip r:embed="rId3">
            <a:alphaModFix/>
          </a:blip>
          <a:srcRect b="0" l="0" r="0" t="0"/>
          <a:stretch/>
        </p:blipFill>
        <p:spPr>
          <a:xfrm>
            <a:off x="1570584" y="599724"/>
            <a:ext cx="9044038" cy="5200321"/>
          </a:xfrm>
          <a:prstGeom prst="rect">
            <a:avLst/>
          </a:prstGeom>
          <a:noFill/>
          <a:ln>
            <a:noFill/>
          </a:ln>
        </p:spPr>
      </p:pic>
      <p:sp>
        <p:nvSpPr>
          <p:cNvPr id="677" name="Google Shape;677;p58"/>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81" name="Shape 681"/>
        <p:cNvGrpSpPr/>
        <p:nvPr/>
      </p:nvGrpSpPr>
      <p:grpSpPr>
        <a:xfrm>
          <a:off x="0" y="0"/>
          <a:ext cx="0" cy="0"/>
          <a:chOff x="0" y="0"/>
          <a:chExt cx="0" cy="0"/>
        </a:xfrm>
      </p:grpSpPr>
      <p:sp>
        <p:nvSpPr>
          <p:cNvPr id="682" name="Google Shape;682;p5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83" name="Google Shape;683;p59"/>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9"/>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5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social media post&#10;&#10;Description generated with very high confidence" id="686" name="Google Shape;686;p59"/>
          <p:cNvPicPr preferRelativeResize="0"/>
          <p:nvPr/>
        </p:nvPicPr>
        <p:blipFill rotWithShape="1">
          <a:blip r:embed="rId3">
            <a:alphaModFix/>
          </a:blip>
          <a:srcRect b="0" l="0" r="0" t="0"/>
          <a:stretch/>
        </p:blipFill>
        <p:spPr>
          <a:xfrm>
            <a:off x="1570584" y="599724"/>
            <a:ext cx="9044038" cy="5200321"/>
          </a:xfrm>
          <a:prstGeom prst="rect">
            <a:avLst/>
          </a:prstGeom>
          <a:noFill/>
          <a:ln>
            <a:noFill/>
          </a:ln>
        </p:spPr>
      </p:pic>
      <p:sp>
        <p:nvSpPr>
          <p:cNvPr id="687" name="Google Shape;687;p59"/>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PROJECT SELECTION ANALYSIS</a:t>
            </a:r>
            <a:endParaRPr/>
          </a:p>
        </p:txBody>
      </p:sp>
      <p:sp>
        <p:nvSpPr>
          <p:cNvPr id="156" name="Google Shape;156;p6"/>
          <p:cNvSpPr txBox="1"/>
          <p:nvPr>
            <p:ph idx="1" type="body"/>
          </p:nvPr>
        </p:nvSpPr>
        <p:spPr>
          <a:xfrm>
            <a:off x="411859" y="1926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100000"/>
              </a:lnSpc>
              <a:spcBef>
                <a:spcPts val="0"/>
              </a:spcBef>
              <a:spcAft>
                <a:spcPts val="0"/>
              </a:spcAft>
              <a:buSzPts val="1656"/>
              <a:buChar char="◼"/>
            </a:pPr>
            <a:r>
              <a:rPr b="1" lang="en-US"/>
              <a:t>We all had separate strategies on how we searched for clients.</a:t>
            </a:r>
            <a:endParaRPr/>
          </a:p>
          <a:p>
            <a:pPr indent="-305435" lvl="0" marL="305435" rtl="0" algn="l">
              <a:lnSpc>
                <a:spcPct val="100000"/>
              </a:lnSpc>
              <a:spcBef>
                <a:spcPts val="960"/>
              </a:spcBef>
              <a:spcAft>
                <a:spcPts val="0"/>
              </a:spcAft>
              <a:buSzPts val="1656"/>
              <a:buChar char="◼"/>
            </a:pPr>
            <a:r>
              <a:rPr b="1" lang="en-US"/>
              <a:t>Our first potential client was a salon named MC hair salon discovered by Faryal. The owner stated she was uninterested because she was not able to commit since she was too busy. </a:t>
            </a:r>
            <a:endParaRPr b="1"/>
          </a:p>
          <a:p>
            <a:pPr indent="-305435" lvl="0" marL="305435" rtl="0" algn="l">
              <a:lnSpc>
                <a:spcPct val="100000"/>
              </a:lnSpc>
              <a:spcBef>
                <a:spcPts val="960"/>
              </a:spcBef>
              <a:spcAft>
                <a:spcPts val="0"/>
              </a:spcAft>
              <a:buSzPts val="1656"/>
              <a:buChar char="◼"/>
            </a:pPr>
            <a:r>
              <a:rPr b="1" lang="en-US"/>
              <a:t>Our second potential client was a manufacturing company named Umbilicals International discovered by Chantera. The reason we decided not to go with this client is Umbilicals international recently switch CEOs and they were unsure if the new CEO would give them clearance to share information with our Consulting Firm. </a:t>
            </a:r>
            <a:endParaRPr/>
          </a:p>
          <a:p>
            <a:pPr indent="-305435" lvl="0" marL="305435" rtl="0" algn="l">
              <a:lnSpc>
                <a:spcPct val="100000"/>
              </a:lnSpc>
              <a:spcBef>
                <a:spcPts val="960"/>
              </a:spcBef>
              <a:spcAft>
                <a:spcPts val="0"/>
              </a:spcAft>
              <a:buSzPts val="1656"/>
              <a:buChar char="◼"/>
            </a:pPr>
            <a:r>
              <a:rPr b="1" lang="en-US"/>
              <a:t>Our last potential client was a brewery named Klaus Brewing Company discovered by Sean. Sean was able to secure the brewery as our client.</a:t>
            </a:r>
            <a:endParaRPr/>
          </a:p>
          <a:p>
            <a:pPr indent="-200279" lvl="0" marL="305435" rtl="0" algn="l">
              <a:lnSpc>
                <a:spcPct val="100000"/>
              </a:lnSpc>
              <a:spcBef>
                <a:spcPts val="960"/>
              </a:spcBef>
              <a:spcAft>
                <a:spcPts val="0"/>
              </a:spcAft>
              <a:buSzPts val="1656"/>
              <a:buNone/>
            </a:pPr>
            <a:r>
              <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1" name="Shape 691"/>
        <p:cNvGrpSpPr/>
        <p:nvPr/>
      </p:nvGrpSpPr>
      <p:grpSpPr>
        <a:xfrm>
          <a:off x="0" y="0"/>
          <a:ext cx="0" cy="0"/>
          <a:chOff x="0" y="0"/>
          <a:chExt cx="0" cy="0"/>
        </a:xfrm>
      </p:grpSpPr>
      <p:sp>
        <p:nvSpPr>
          <p:cNvPr id="692" name="Google Shape;692;p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693" name="Google Shape;693;p60"/>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0"/>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696" name="Google Shape;696;p60"/>
          <p:cNvPicPr preferRelativeResize="0"/>
          <p:nvPr/>
        </p:nvPicPr>
        <p:blipFill rotWithShape="1">
          <a:blip r:embed="rId3">
            <a:alphaModFix/>
          </a:blip>
          <a:srcRect b="20596" l="0" r="-1" t="0"/>
          <a:stretch/>
        </p:blipFill>
        <p:spPr>
          <a:xfrm>
            <a:off x="446532" y="599724"/>
            <a:ext cx="11292143" cy="5200321"/>
          </a:xfrm>
          <a:prstGeom prst="rect">
            <a:avLst/>
          </a:prstGeom>
          <a:noFill/>
          <a:ln>
            <a:noFill/>
          </a:ln>
        </p:spPr>
      </p:pic>
      <p:sp>
        <p:nvSpPr>
          <p:cNvPr id="697" name="Google Shape;697;p60"/>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01" name="Shape 701"/>
        <p:cNvGrpSpPr/>
        <p:nvPr/>
      </p:nvGrpSpPr>
      <p:grpSpPr>
        <a:xfrm>
          <a:off x="0" y="0"/>
          <a:ext cx="0" cy="0"/>
          <a:chOff x="0" y="0"/>
          <a:chExt cx="0" cy="0"/>
        </a:xfrm>
      </p:grpSpPr>
      <p:sp>
        <p:nvSpPr>
          <p:cNvPr id="702" name="Google Shape;702;p6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03" name="Google Shape;703;p61"/>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1"/>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706" name="Google Shape;706;p61"/>
          <p:cNvPicPr preferRelativeResize="0"/>
          <p:nvPr/>
        </p:nvPicPr>
        <p:blipFill rotWithShape="1">
          <a:blip r:embed="rId3">
            <a:alphaModFix/>
          </a:blip>
          <a:srcRect b="0" l="0" r="0" t="0"/>
          <a:stretch/>
        </p:blipFill>
        <p:spPr>
          <a:xfrm>
            <a:off x="1550838" y="599724"/>
            <a:ext cx="9083530" cy="5200321"/>
          </a:xfrm>
          <a:prstGeom prst="rect">
            <a:avLst/>
          </a:prstGeom>
          <a:noFill/>
          <a:ln>
            <a:noFill/>
          </a:ln>
        </p:spPr>
      </p:pic>
      <p:sp>
        <p:nvSpPr>
          <p:cNvPr id="707" name="Google Shape;707;p61"/>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1" name="Shape 711"/>
        <p:cNvGrpSpPr/>
        <p:nvPr/>
      </p:nvGrpSpPr>
      <p:grpSpPr>
        <a:xfrm>
          <a:off x="0" y="0"/>
          <a:ext cx="0" cy="0"/>
          <a:chOff x="0" y="0"/>
          <a:chExt cx="0" cy="0"/>
        </a:xfrm>
      </p:grpSpPr>
      <p:sp>
        <p:nvSpPr>
          <p:cNvPr id="712" name="Google Shape;712;p6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13" name="Google Shape;713;p62"/>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2"/>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716" name="Google Shape;716;p62"/>
          <p:cNvPicPr preferRelativeResize="0"/>
          <p:nvPr/>
        </p:nvPicPr>
        <p:blipFill rotWithShape="1">
          <a:blip r:embed="rId3">
            <a:alphaModFix/>
          </a:blip>
          <a:srcRect b="18490" l="0" r="-1" t="0"/>
          <a:stretch/>
        </p:blipFill>
        <p:spPr>
          <a:xfrm>
            <a:off x="446532" y="599724"/>
            <a:ext cx="11292143" cy="5200321"/>
          </a:xfrm>
          <a:prstGeom prst="rect">
            <a:avLst/>
          </a:prstGeom>
          <a:noFill/>
          <a:ln>
            <a:noFill/>
          </a:ln>
        </p:spPr>
      </p:pic>
      <p:sp>
        <p:nvSpPr>
          <p:cNvPr id="717" name="Google Shape;717;p62"/>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1" name="Shape 721"/>
        <p:cNvGrpSpPr/>
        <p:nvPr/>
      </p:nvGrpSpPr>
      <p:grpSpPr>
        <a:xfrm>
          <a:off x="0" y="0"/>
          <a:ext cx="0" cy="0"/>
          <a:chOff x="0" y="0"/>
          <a:chExt cx="0" cy="0"/>
        </a:xfrm>
      </p:grpSpPr>
      <p:sp>
        <p:nvSpPr>
          <p:cNvPr id="722" name="Google Shape;722;p6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23" name="Google Shape;723;p63"/>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3"/>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726" name="Google Shape;726;p63"/>
          <p:cNvPicPr preferRelativeResize="0"/>
          <p:nvPr/>
        </p:nvPicPr>
        <p:blipFill rotWithShape="1">
          <a:blip r:embed="rId3">
            <a:alphaModFix/>
          </a:blip>
          <a:srcRect b="0" l="0" r="0" t="0"/>
          <a:stretch/>
        </p:blipFill>
        <p:spPr>
          <a:xfrm>
            <a:off x="1510822" y="599724"/>
            <a:ext cx="9163563" cy="5200321"/>
          </a:xfrm>
          <a:prstGeom prst="rect">
            <a:avLst/>
          </a:prstGeom>
          <a:noFill/>
          <a:ln>
            <a:noFill/>
          </a:ln>
        </p:spPr>
      </p:pic>
      <p:sp>
        <p:nvSpPr>
          <p:cNvPr id="727" name="Google Shape;727;p63"/>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1" name="Shape 731"/>
        <p:cNvGrpSpPr/>
        <p:nvPr/>
      </p:nvGrpSpPr>
      <p:grpSpPr>
        <a:xfrm>
          <a:off x="0" y="0"/>
          <a:ext cx="0" cy="0"/>
          <a:chOff x="0" y="0"/>
          <a:chExt cx="0" cy="0"/>
        </a:xfrm>
      </p:grpSpPr>
      <p:pic>
        <p:nvPicPr>
          <p:cNvPr descr="A close up of a logo&#10;&#10;Description generated with high confidence" id="732" name="Google Shape;732;p64"/>
          <p:cNvPicPr preferRelativeResize="0"/>
          <p:nvPr/>
        </p:nvPicPr>
        <p:blipFill rotWithShape="1">
          <a:blip r:embed="rId3">
            <a:alphaModFix/>
          </a:blip>
          <a:srcRect b="0" l="0" r="0" t="0"/>
          <a:stretch/>
        </p:blipFill>
        <p:spPr>
          <a:xfrm>
            <a:off x="20" y="10"/>
            <a:ext cx="12191981" cy="685799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6" name="Shape 736"/>
        <p:cNvGrpSpPr/>
        <p:nvPr/>
      </p:nvGrpSpPr>
      <p:grpSpPr>
        <a:xfrm>
          <a:off x="0" y="0"/>
          <a:ext cx="0" cy="0"/>
          <a:chOff x="0" y="0"/>
          <a:chExt cx="0" cy="0"/>
        </a:xfrm>
      </p:grpSpPr>
      <p:sp>
        <p:nvSpPr>
          <p:cNvPr id="737" name="Google Shape;737;p6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38" name="Google Shape;738;p65"/>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5"/>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741" name="Google Shape;741;p65"/>
          <p:cNvPicPr preferRelativeResize="0"/>
          <p:nvPr/>
        </p:nvPicPr>
        <p:blipFill rotWithShape="1">
          <a:blip r:embed="rId3">
            <a:alphaModFix/>
          </a:blip>
          <a:srcRect b="0" l="0" r="0" t="0"/>
          <a:stretch/>
        </p:blipFill>
        <p:spPr>
          <a:xfrm>
            <a:off x="1510822" y="599724"/>
            <a:ext cx="9163563" cy="5200321"/>
          </a:xfrm>
          <a:prstGeom prst="rect">
            <a:avLst/>
          </a:prstGeom>
          <a:noFill/>
          <a:ln>
            <a:noFill/>
          </a:ln>
        </p:spPr>
      </p:pic>
      <p:sp>
        <p:nvSpPr>
          <p:cNvPr id="742" name="Google Shape;742;p65"/>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6" name="Shape 746"/>
        <p:cNvGrpSpPr/>
        <p:nvPr/>
      </p:nvGrpSpPr>
      <p:grpSpPr>
        <a:xfrm>
          <a:off x="0" y="0"/>
          <a:ext cx="0" cy="0"/>
          <a:chOff x="0" y="0"/>
          <a:chExt cx="0" cy="0"/>
        </a:xfrm>
      </p:grpSpPr>
      <p:pic>
        <p:nvPicPr>
          <p:cNvPr descr="A screenshot of a cell phone&#10;&#10;Description generated with very high confidence" id="747" name="Google Shape;747;p66"/>
          <p:cNvPicPr preferRelativeResize="0"/>
          <p:nvPr/>
        </p:nvPicPr>
        <p:blipFill rotWithShape="1">
          <a:blip r:embed="rId3">
            <a:alphaModFix/>
          </a:blip>
          <a:srcRect b="2173" l="0" r="0" t="0"/>
          <a:stretch/>
        </p:blipFill>
        <p:spPr>
          <a:xfrm>
            <a:off x="20" y="10"/>
            <a:ext cx="12191980" cy="685799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1" name="Shape 751"/>
        <p:cNvGrpSpPr/>
        <p:nvPr/>
      </p:nvGrpSpPr>
      <p:grpSpPr>
        <a:xfrm>
          <a:off x="0" y="0"/>
          <a:ext cx="0" cy="0"/>
          <a:chOff x="0" y="0"/>
          <a:chExt cx="0" cy="0"/>
        </a:xfrm>
      </p:grpSpPr>
      <p:sp>
        <p:nvSpPr>
          <p:cNvPr id="752" name="Google Shape;752;p6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53" name="Google Shape;753;p67"/>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7"/>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756" name="Google Shape;756;p67"/>
          <p:cNvPicPr preferRelativeResize="0"/>
          <p:nvPr/>
        </p:nvPicPr>
        <p:blipFill rotWithShape="1">
          <a:blip r:embed="rId3">
            <a:alphaModFix/>
          </a:blip>
          <a:srcRect b="0" l="0" r="0" t="0"/>
          <a:stretch/>
        </p:blipFill>
        <p:spPr>
          <a:xfrm>
            <a:off x="1570584" y="599724"/>
            <a:ext cx="9044038" cy="5200321"/>
          </a:xfrm>
          <a:prstGeom prst="rect">
            <a:avLst/>
          </a:prstGeom>
          <a:noFill/>
          <a:ln>
            <a:noFill/>
          </a:ln>
        </p:spPr>
      </p:pic>
      <p:sp>
        <p:nvSpPr>
          <p:cNvPr id="757" name="Google Shape;757;p67"/>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1" name="Shape 761"/>
        <p:cNvGrpSpPr/>
        <p:nvPr/>
      </p:nvGrpSpPr>
      <p:grpSpPr>
        <a:xfrm>
          <a:off x="0" y="0"/>
          <a:ext cx="0" cy="0"/>
          <a:chOff x="0" y="0"/>
          <a:chExt cx="0" cy="0"/>
        </a:xfrm>
      </p:grpSpPr>
      <p:pic>
        <p:nvPicPr>
          <p:cNvPr descr="A screenshot of a cell phone&#10;&#10;Description generated with very high confidence" id="762" name="Google Shape;762;p68"/>
          <p:cNvPicPr preferRelativeResize="0"/>
          <p:nvPr/>
        </p:nvPicPr>
        <p:blipFill rotWithShape="1">
          <a:blip r:embed="rId3">
            <a:alphaModFix/>
          </a:blip>
          <a:srcRect b="879" l="0" r="0" t="0"/>
          <a:stretch/>
        </p:blipFill>
        <p:spPr>
          <a:xfrm>
            <a:off x="20" y="10"/>
            <a:ext cx="12191980" cy="685799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6" name="Shape 766"/>
        <p:cNvGrpSpPr/>
        <p:nvPr/>
      </p:nvGrpSpPr>
      <p:grpSpPr>
        <a:xfrm>
          <a:off x="0" y="0"/>
          <a:ext cx="0" cy="0"/>
          <a:chOff x="0" y="0"/>
          <a:chExt cx="0" cy="0"/>
        </a:xfrm>
      </p:grpSpPr>
      <p:sp>
        <p:nvSpPr>
          <p:cNvPr id="767" name="Google Shape;767;p6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68" name="Google Shape;768;p69"/>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9"/>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771" name="Google Shape;771;p69"/>
          <p:cNvPicPr preferRelativeResize="0"/>
          <p:nvPr/>
        </p:nvPicPr>
        <p:blipFill rotWithShape="1">
          <a:blip r:embed="rId3">
            <a:alphaModFix/>
          </a:blip>
          <a:srcRect b="0" l="0" r="0" t="0"/>
          <a:stretch/>
        </p:blipFill>
        <p:spPr>
          <a:xfrm>
            <a:off x="1470094" y="599724"/>
            <a:ext cx="9245019" cy="5200321"/>
          </a:xfrm>
          <a:prstGeom prst="rect">
            <a:avLst/>
          </a:prstGeom>
          <a:noFill/>
          <a:ln>
            <a:noFill/>
          </a:ln>
        </p:spPr>
      </p:pic>
      <p:sp>
        <p:nvSpPr>
          <p:cNvPr id="772" name="Google Shape;772;p69"/>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BACKGROUND</a:t>
            </a:r>
            <a:endParaRPr/>
          </a:p>
        </p:txBody>
      </p:sp>
      <p:sp>
        <p:nvSpPr>
          <p:cNvPr id="162" name="Google Shape;162;p7"/>
          <p:cNvSpPr txBox="1"/>
          <p:nvPr>
            <p:ph idx="1" type="body"/>
          </p:nvPr>
        </p:nvSpPr>
        <p:spPr>
          <a:xfrm>
            <a:off x="390692" y="2169912"/>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90000"/>
              </a:lnSpc>
              <a:spcBef>
                <a:spcPts val="0"/>
              </a:spcBef>
              <a:spcAft>
                <a:spcPts val="0"/>
              </a:spcAft>
              <a:buSzPts val="1702"/>
              <a:buChar char="◼"/>
            </a:pPr>
            <a:r>
              <a:rPr lang="en-US" sz="1850"/>
              <a:t>Klaus Brewing Company was founded by a local group of family and friends led by passionate brewer Thomas Lemke.</a:t>
            </a:r>
            <a:endParaRPr/>
          </a:p>
          <a:p>
            <a:pPr indent="-305435" lvl="0" marL="305435" rtl="0" algn="l">
              <a:lnSpc>
                <a:spcPct val="90000"/>
              </a:lnSpc>
              <a:spcBef>
                <a:spcPts val="970"/>
              </a:spcBef>
              <a:spcAft>
                <a:spcPts val="0"/>
              </a:spcAft>
              <a:buSzPts val="1702"/>
              <a:buChar char="◼"/>
            </a:pPr>
            <a:r>
              <a:rPr lang="en-US" sz="1850"/>
              <a:t> Focused on bringing the under-served German-style beers to a wide range of consumers, from beer aficionados to new converts alike. They chose the name Klaus because they wanted a strong traditional German name. The name's meaning is "The People’s Victory". </a:t>
            </a:r>
            <a:endParaRPr/>
          </a:p>
          <a:p>
            <a:pPr indent="-305435" lvl="0" marL="305435" rtl="0" algn="l">
              <a:lnSpc>
                <a:spcPct val="90000"/>
              </a:lnSpc>
              <a:spcBef>
                <a:spcPts val="970"/>
              </a:spcBef>
              <a:spcAft>
                <a:spcPts val="0"/>
              </a:spcAft>
              <a:buSzPts val="1702"/>
              <a:buChar char="◼"/>
            </a:pPr>
            <a:r>
              <a:rPr lang="en-US" sz="1850"/>
              <a:t>Recently, during the first quarter of 2020, a global pandemic took place due to which countries, cities, states nation-wide were all on a lockdown. This event had negatively affected a lot of people’s jobs and livelihoods. Some were fortunate, others not so much. Unfortunately, Klaus Brewing Company was negatively affected by this disaster and was forced to fire the entire lower level employees – Biertenders, Brewers, and the Sales Rep. They were only able to keep the managers employed. </a:t>
            </a:r>
            <a:endParaRPr sz="1850"/>
          </a:p>
          <a:p>
            <a:pPr indent="0" lvl="0" marL="0" rtl="0" algn="l">
              <a:lnSpc>
                <a:spcPct val="90000"/>
              </a:lnSpc>
              <a:spcBef>
                <a:spcPts val="933"/>
              </a:spcBef>
              <a:spcAft>
                <a:spcPts val="0"/>
              </a:spcAft>
              <a:buSzPts val="1532"/>
              <a:buNone/>
            </a:pPr>
            <a:br>
              <a:rPr lang="en-US" sz="1665"/>
            </a:br>
            <a:endParaRPr sz="1665"/>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6" name="Shape 776"/>
        <p:cNvGrpSpPr/>
        <p:nvPr/>
      </p:nvGrpSpPr>
      <p:grpSpPr>
        <a:xfrm>
          <a:off x="0" y="0"/>
          <a:ext cx="0" cy="0"/>
          <a:chOff x="0" y="0"/>
          <a:chExt cx="0" cy="0"/>
        </a:xfrm>
      </p:grpSpPr>
      <p:sp>
        <p:nvSpPr>
          <p:cNvPr id="777" name="Google Shape;777;p7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78" name="Google Shape;778;p70"/>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70"/>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7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781" name="Google Shape;781;p70"/>
          <p:cNvPicPr preferRelativeResize="0"/>
          <p:nvPr/>
        </p:nvPicPr>
        <p:blipFill rotWithShape="1">
          <a:blip r:embed="rId3">
            <a:alphaModFix/>
          </a:blip>
          <a:srcRect b="0" l="0" r="0" t="0"/>
          <a:stretch/>
        </p:blipFill>
        <p:spPr>
          <a:xfrm>
            <a:off x="1470094" y="599724"/>
            <a:ext cx="9245019" cy="5200321"/>
          </a:xfrm>
          <a:prstGeom prst="rect">
            <a:avLst/>
          </a:prstGeom>
          <a:noFill/>
          <a:ln>
            <a:noFill/>
          </a:ln>
        </p:spPr>
      </p:pic>
      <p:sp>
        <p:nvSpPr>
          <p:cNvPr id="782" name="Google Shape;782;p70"/>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86" name="Shape 786"/>
        <p:cNvGrpSpPr/>
        <p:nvPr/>
      </p:nvGrpSpPr>
      <p:grpSpPr>
        <a:xfrm>
          <a:off x="0" y="0"/>
          <a:ext cx="0" cy="0"/>
          <a:chOff x="0" y="0"/>
          <a:chExt cx="0" cy="0"/>
        </a:xfrm>
      </p:grpSpPr>
      <p:sp>
        <p:nvSpPr>
          <p:cNvPr id="787" name="Google Shape;787;p7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788" name="Google Shape;788;p71"/>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71"/>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7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791" name="Google Shape;791;p71"/>
          <p:cNvPicPr preferRelativeResize="0"/>
          <p:nvPr/>
        </p:nvPicPr>
        <p:blipFill rotWithShape="1">
          <a:blip r:embed="rId3">
            <a:alphaModFix/>
          </a:blip>
          <a:srcRect b="0" l="0" r="0" t="0"/>
          <a:stretch/>
        </p:blipFill>
        <p:spPr>
          <a:xfrm>
            <a:off x="1510822" y="599724"/>
            <a:ext cx="9163563" cy="5200321"/>
          </a:xfrm>
          <a:prstGeom prst="rect">
            <a:avLst/>
          </a:prstGeom>
          <a:noFill/>
          <a:ln>
            <a:noFill/>
          </a:ln>
        </p:spPr>
      </p:pic>
      <p:sp>
        <p:nvSpPr>
          <p:cNvPr id="792" name="Google Shape;792;p71"/>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96" name="Shape 796"/>
        <p:cNvGrpSpPr/>
        <p:nvPr/>
      </p:nvGrpSpPr>
      <p:grpSpPr>
        <a:xfrm>
          <a:off x="0" y="0"/>
          <a:ext cx="0" cy="0"/>
          <a:chOff x="0" y="0"/>
          <a:chExt cx="0" cy="0"/>
        </a:xfrm>
      </p:grpSpPr>
      <p:pic>
        <p:nvPicPr>
          <p:cNvPr descr="A close up of a logo&#10;&#10;Description generated with high confidence" id="797" name="Google Shape;797;p72"/>
          <p:cNvPicPr preferRelativeResize="0"/>
          <p:nvPr/>
        </p:nvPicPr>
        <p:blipFill rotWithShape="1">
          <a:blip r:embed="rId3">
            <a:alphaModFix/>
          </a:blip>
          <a:srcRect b="0" l="0" r="0" t="0"/>
          <a:stretch/>
        </p:blipFill>
        <p:spPr>
          <a:xfrm>
            <a:off x="20" y="10"/>
            <a:ext cx="12191981" cy="685799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1" name="Shape 801"/>
        <p:cNvGrpSpPr/>
        <p:nvPr/>
      </p:nvGrpSpPr>
      <p:grpSpPr>
        <a:xfrm>
          <a:off x="0" y="0"/>
          <a:ext cx="0" cy="0"/>
          <a:chOff x="0" y="0"/>
          <a:chExt cx="0" cy="0"/>
        </a:xfrm>
      </p:grpSpPr>
      <p:sp>
        <p:nvSpPr>
          <p:cNvPr id="802" name="Google Shape;802;p7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03" name="Google Shape;803;p73"/>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73"/>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screenshot of a cell phone&#10;&#10;Description generated with very high confidence" id="806" name="Google Shape;806;p73"/>
          <p:cNvPicPr preferRelativeResize="0"/>
          <p:nvPr/>
        </p:nvPicPr>
        <p:blipFill rotWithShape="1">
          <a:blip r:embed="rId3">
            <a:alphaModFix/>
          </a:blip>
          <a:srcRect b="4338" l="0" r="-1" t="14150"/>
          <a:stretch/>
        </p:blipFill>
        <p:spPr>
          <a:xfrm>
            <a:off x="446532" y="599724"/>
            <a:ext cx="11292143" cy="5200321"/>
          </a:xfrm>
          <a:prstGeom prst="rect">
            <a:avLst/>
          </a:prstGeom>
          <a:noFill/>
          <a:ln>
            <a:noFill/>
          </a:ln>
        </p:spPr>
      </p:pic>
      <p:sp>
        <p:nvSpPr>
          <p:cNvPr id="807" name="Google Shape;807;p73"/>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7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EXECUTIVE SUMMARY OF OUR PROJECT</a:t>
            </a:r>
            <a:endParaRPr/>
          </a:p>
        </p:txBody>
      </p:sp>
      <p:grpSp>
        <p:nvGrpSpPr>
          <p:cNvPr id="813" name="Google Shape;813;p74"/>
          <p:cNvGrpSpPr/>
          <p:nvPr/>
        </p:nvGrpSpPr>
        <p:grpSpPr>
          <a:xfrm>
            <a:off x="506218" y="2017943"/>
            <a:ext cx="11010227" cy="4246826"/>
            <a:chOff x="9693" y="250196"/>
            <a:chExt cx="11010227" cy="4246826"/>
          </a:xfrm>
        </p:grpSpPr>
        <p:sp>
          <p:nvSpPr>
            <p:cNvPr id="814" name="Google Shape;814;p74"/>
            <p:cNvSpPr/>
            <p:nvPr/>
          </p:nvSpPr>
          <p:spPr>
            <a:xfrm>
              <a:off x="9693" y="250196"/>
              <a:ext cx="2897428" cy="4246826"/>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4"/>
            <p:cNvSpPr txBox="1"/>
            <p:nvPr/>
          </p:nvSpPr>
          <p:spPr>
            <a:xfrm>
              <a:off x="94556" y="335059"/>
              <a:ext cx="2727702" cy="4077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Gill Sans"/>
                <a:buNone/>
              </a:pPr>
              <a:r>
                <a:rPr b="0" i="0" lang="en-US" sz="1200" u="none" cap="none" strike="noStrike">
                  <a:solidFill>
                    <a:schemeClr val="lt1"/>
                  </a:solidFill>
                  <a:latin typeface="Gill Sans"/>
                  <a:ea typeface="Gill Sans"/>
                  <a:cs typeface="Gill Sans"/>
                  <a:sym typeface="Gill Sans"/>
                </a:rPr>
                <a:t>Final Path consulting began with the acquisition process of finding a client. We had the opportunity to work with a grocer, a salon, and some other businesses in greater Houston. Nevertheless, we came to the decision/opportunity to work with Klaus Brewing Company. After discussions with a group members, Nanhi (or liaison with our client), and Sean (a family member that is also a group member). We decided to move forward with our client to create their requested application needs. After multiple meetings with our liaison and other client workers, our group gathers information from our client utilizing open/closed ended questions from interviews with the stakeholders and regular employees that will utilize the system. </a:t>
              </a:r>
              <a:endParaRPr b="0" i="0" sz="1400" u="none" cap="none" strike="noStrike">
                <a:solidFill>
                  <a:srgbClr val="000000"/>
                </a:solidFill>
                <a:latin typeface="Arial"/>
                <a:ea typeface="Arial"/>
                <a:cs typeface="Arial"/>
                <a:sym typeface="Arial"/>
              </a:endParaRPr>
            </a:p>
          </p:txBody>
        </p:sp>
        <p:sp>
          <p:nvSpPr>
            <p:cNvPr id="816" name="Google Shape;816;p74"/>
            <p:cNvSpPr/>
            <p:nvPr/>
          </p:nvSpPr>
          <p:spPr>
            <a:xfrm>
              <a:off x="3196864" y="2014328"/>
              <a:ext cx="614254" cy="718562"/>
            </a:xfrm>
            <a:prstGeom prst="rightArrow">
              <a:avLst>
                <a:gd fmla="val 60000" name="adj1"/>
                <a:gd fmla="val 50000" name="adj2"/>
              </a:avLst>
            </a:prstGeom>
            <a:solidFill>
              <a:srgbClr val="B0A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74"/>
            <p:cNvSpPr txBox="1"/>
            <p:nvPr/>
          </p:nvSpPr>
          <p:spPr>
            <a:xfrm>
              <a:off x="3196864" y="2158040"/>
              <a:ext cx="429978" cy="4311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Gill Sans"/>
                <a:buNone/>
              </a:pPr>
              <a:r>
                <a:t/>
              </a:r>
              <a:endParaRPr b="0" i="0" sz="1000" u="none" cap="none" strike="noStrike">
                <a:solidFill>
                  <a:schemeClr val="lt1"/>
                </a:solidFill>
                <a:latin typeface="Gill Sans"/>
                <a:ea typeface="Gill Sans"/>
                <a:cs typeface="Gill Sans"/>
                <a:sym typeface="Gill Sans"/>
              </a:endParaRPr>
            </a:p>
          </p:txBody>
        </p:sp>
        <p:sp>
          <p:nvSpPr>
            <p:cNvPr id="818" name="Google Shape;818;p74"/>
            <p:cNvSpPr/>
            <p:nvPr/>
          </p:nvSpPr>
          <p:spPr>
            <a:xfrm>
              <a:off x="4066093" y="250196"/>
              <a:ext cx="2897428" cy="4246826"/>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4"/>
            <p:cNvSpPr txBox="1"/>
            <p:nvPr/>
          </p:nvSpPr>
          <p:spPr>
            <a:xfrm>
              <a:off x="4150956" y="335059"/>
              <a:ext cx="2727702" cy="4077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Gill Sans"/>
                <a:buNone/>
              </a:pPr>
              <a:r>
                <a:rPr b="0" i="0" lang="en-US" sz="1200" u="none" cap="none" strike="noStrike">
                  <a:solidFill>
                    <a:schemeClr val="lt1"/>
                  </a:solidFill>
                  <a:latin typeface="Gill Sans"/>
                  <a:ea typeface="Gill Sans"/>
                  <a:cs typeface="Gill Sans"/>
                  <a:sym typeface="Gill Sans"/>
                </a:rPr>
                <a:t>From there we defined where we will take the project. A back and forth from client, team, and professor took place to outline the framework and flow of where the project will go. After our conversations we came to the conclusion and agreement that we will be developing an order processing system, that will keep track of user information with what said users just purchased. Then after that we will create a loyalty program from the information given in customer forms. With this information we created the framework for our application that our client wants and needs for a better productive environment.  So we started filling in the paperwork with our clients business information from client business rules, to what type of supplies and merchandise is available on hand. Then on our end we (the Final Path Consulting Team) created the outline for the database and how we will fulfill the requirements needed for the application from the problems given by the client. </a:t>
              </a:r>
              <a:endParaRPr b="0" i="0" sz="1400" u="none" cap="none" strike="noStrike">
                <a:solidFill>
                  <a:srgbClr val="000000"/>
                </a:solidFill>
                <a:latin typeface="Arial"/>
                <a:ea typeface="Arial"/>
                <a:cs typeface="Arial"/>
                <a:sym typeface="Arial"/>
              </a:endParaRPr>
            </a:p>
          </p:txBody>
        </p:sp>
        <p:sp>
          <p:nvSpPr>
            <p:cNvPr id="820" name="Google Shape;820;p74"/>
            <p:cNvSpPr/>
            <p:nvPr/>
          </p:nvSpPr>
          <p:spPr>
            <a:xfrm>
              <a:off x="7253264" y="2014328"/>
              <a:ext cx="614254" cy="718562"/>
            </a:xfrm>
            <a:prstGeom prst="rightArrow">
              <a:avLst>
                <a:gd fmla="val 60000" name="adj1"/>
                <a:gd fmla="val 50000" name="adj2"/>
              </a:avLst>
            </a:prstGeom>
            <a:solidFill>
              <a:srgbClr val="B0A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4"/>
            <p:cNvSpPr txBox="1"/>
            <p:nvPr/>
          </p:nvSpPr>
          <p:spPr>
            <a:xfrm>
              <a:off x="7253264" y="2158040"/>
              <a:ext cx="429978" cy="4311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Gill Sans"/>
                <a:buNone/>
              </a:pPr>
              <a:r>
                <a:t/>
              </a:r>
              <a:endParaRPr b="0" i="0" sz="1000" u="none" cap="none" strike="noStrike">
                <a:solidFill>
                  <a:schemeClr val="lt1"/>
                </a:solidFill>
                <a:latin typeface="Gill Sans"/>
                <a:ea typeface="Gill Sans"/>
                <a:cs typeface="Gill Sans"/>
                <a:sym typeface="Gill Sans"/>
              </a:endParaRPr>
            </a:p>
          </p:txBody>
        </p:sp>
        <p:sp>
          <p:nvSpPr>
            <p:cNvPr id="822" name="Google Shape;822;p74"/>
            <p:cNvSpPr/>
            <p:nvPr/>
          </p:nvSpPr>
          <p:spPr>
            <a:xfrm>
              <a:off x="8122492" y="250196"/>
              <a:ext cx="2897428" cy="4246826"/>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4"/>
            <p:cNvSpPr txBox="1"/>
            <p:nvPr/>
          </p:nvSpPr>
          <p:spPr>
            <a:xfrm>
              <a:off x="8207355" y="335059"/>
              <a:ext cx="2727702" cy="4077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Gill Sans"/>
                <a:buNone/>
              </a:pPr>
              <a:r>
                <a:rPr b="0" i="0" lang="en-US" sz="1200" u="none" cap="none" strike="noStrike">
                  <a:solidFill>
                    <a:schemeClr val="lt1"/>
                  </a:solidFill>
                  <a:latin typeface="Gill Sans"/>
                  <a:ea typeface="Gill Sans"/>
                  <a:cs typeface="Gill Sans"/>
                  <a:sym typeface="Gill Sans"/>
                </a:rPr>
                <a:t>Then to finish out, we will define the guidelines and the framework to the Loyalty Program through the requirements and suggestions from our liaison and staff. We will create the search parameters needed for all the requirements of customers to receive the incentives. With this project we laid the framework for an application to meet the needs of our client and the requested features they will like to use on a day-to-day effort. Utilizing an SQL database, a web based-application system, our client will have the ability to consolidate paperwork they used to fill and file by hand, gain valuable time that can be used in different fashions to build more profitability. And create a program to grow a recurring customer base that will be helpful to the company in the long run.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7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FINAL PROBLEMS AND REQUIREMENT LIST</a:t>
            </a:r>
            <a:endParaRPr/>
          </a:p>
        </p:txBody>
      </p:sp>
      <p:graphicFrame>
        <p:nvGraphicFramePr>
          <p:cNvPr id="829" name="Google Shape;829;p75"/>
          <p:cNvGraphicFramePr/>
          <p:nvPr/>
        </p:nvGraphicFramePr>
        <p:xfrm>
          <a:off x="455083" y="1857375"/>
          <a:ext cx="3000000" cy="3000000"/>
        </p:xfrm>
        <a:graphic>
          <a:graphicData uri="http://schemas.openxmlformats.org/drawingml/2006/table">
            <a:tbl>
              <a:tblPr bandRow="1" firstRow="1">
                <a:noFill/>
                <a:tableStyleId>{A8F7BEA5-6864-4497-9599-F4BE0738AA23}</a:tableStyleId>
              </a:tblPr>
              <a:tblGrid>
                <a:gridCol w="1129875"/>
                <a:gridCol w="1129875"/>
                <a:gridCol w="1129875"/>
                <a:gridCol w="1129875"/>
                <a:gridCol w="1129875"/>
                <a:gridCol w="1129875"/>
                <a:gridCol w="1129875"/>
                <a:gridCol w="1129875"/>
                <a:gridCol w="1129875"/>
                <a:gridCol w="1129875"/>
              </a:tblGrid>
              <a:tr h="68740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Ref Number</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Problem Description</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Source </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Date </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Priority (M, K, D)</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Rank </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Requirements Description  </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Current Perfor-mance  (Excellent, Fair, Poor)</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Required Perfor-mance</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Scope ("in" or "out")</a:t>
                      </a:r>
                      <a:endParaRPr sz="1800" u="none" cap="none" strike="noStrike"/>
                    </a:p>
                  </a:txBody>
                  <a:tcPr marT="63500" marB="63500" marR="63500" marL="63500"/>
                </a:tc>
              </a:tr>
              <a:tr h="6546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2</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Upload spreadsheet form of merchandise and beir</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Nanhi</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02/16/2020</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M</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5</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Solution allows for uploading of current spreadsheets</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P</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E</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In</a:t>
                      </a:r>
                      <a:endParaRPr sz="1800" u="none" cap="none" strike="noStrike"/>
                    </a:p>
                  </a:txBody>
                  <a:tcPr marT="63500" marB="63500" marR="63500" marL="63500"/>
                </a:tc>
              </a:tr>
              <a:tr h="10147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3</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Loyalty Program creation </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Nanhi</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11/6/2019</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M</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7</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Solution allows for tables to be created depicting customer lastingness in brewery and what was purchased</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F</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E</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In</a:t>
                      </a:r>
                      <a:endParaRPr sz="1800" u="none" cap="none" strike="noStrike"/>
                    </a:p>
                  </a:txBody>
                  <a:tcPr marT="63500" marB="63500" marR="63500" marL="63500"/>
                </a:tc>
              </a:tr>
              <a:tr h="10147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Electronic access to resources</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Nanhi &amp; Group</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02/10/20</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K</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Create solution that allows company to access any forms, reports, customer info and order holdings online</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P</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E</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In</a:t>
                      </a:r>
                      <a:endParaRPr sz="1800" u="none" cap="none" strike="noStrike"/>
                    </a:p>
                  </a:txBody>
                  <a:tcPr marT="63500" marB="63500" marR="63500" marL="63500"/>
                </a:tc>
              </a:tr>
            </a:tbl>
          </a:graphicData>
        </a:graphic>
      </p:graphicFrame>
      <p:sp>
        <p:nvSpPr>
          <p:cNvPr id="830" name="Google Shape;830;p75"/>
          <p:cNvSpPr txBox="1"/>
          <p:nvPr/>
        </p:nvSpPr>
        <p:spPr>
          <a:xfrm>
            <a:off x="-408517" y="5115983"/>
            <a:ext cx="27432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Gill Sans"/>
                <a:ea typeface="Gill Sans"/>
                <a:cs typeface="Gill Sans"/>
                <a:sym typeface="Gill Sans"/>
              </a:rPr>
            </a:br>
            <a:endParaRPr b="0" i="0" sz="1800" u="none" cap="none" strike="noStrike">
              <a:solidFill>
                <a:schemeClr val="dk1"/>
              </a:solidFill>
              <a:latin typeface="Gill Sans"/>
              <a:ea typeface="Gill Sans"/>
              <a:cs typeface="Gill Sans"/>
              <a:sym typeface="Gill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27272"/>
            </a:gs>
            <a:gs pos="100000">
              <a:srgbClr val="333333"/>
            </a:gs>
          </a:gsLst>
          <a:path path="circle">
            <a:fillToRect b="100%" r="100%"/>
          </a:path>
          <a:tileRect l="-100%" t="-100%"/>
        </a:gradFill>
      </p:bgPr>
    </p:bg>
    <p:spTree>
      <p:nvGrpSpPr>
        <p:cNvPr id="834" name="Shape 834"/>
        <p:cNvGrpSpPr/>
        <p:nvPr/>
      </p:nvGrpSpPr>
      <p:grpSpPr>
        <a:xfrm>
          <a:off x="0" y="0"/>
          <a:ext cx="0" cy="0"/>
          <a:chOff x="0" y="0"/>
          <a:chExt cx="0" cy="0"/>
        </a:xfrm>
      </p:grpSpPr>
      <p:sp>
        <p:nvSpPr>
          <p:cNvPr id="835" name="Google Shape;835;p76"/>
          <p:cNvSpPr/>
          <p:nvPr/>
        </p:nvSpPr>
        <p:spPr>
          <a:xfrm>
            <a:off x="0" y="0"/>
            <a:ext cx="12191999" cy="6858001"/>
          </a:xfrm>
          <a:prstGeom prst="rect">
            <a:avLst/>
          </a:prstGeom>
          <a:solidFill>
            <a:srgbClr val="FFF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836" name="Google Shape;836;p76"/>
          <p:cNvSpPr txBox="1"/>
          <p:nvPr>
            <p:ph type="title"/>
          </p:nvPr>
        </p:nvSpPr>
        <p:spPr>
          <a:xfrm>
            <a:off x="746228" y="1037967"/>
            <a:ext cx="3054091" cy="470913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Gill Sans"/>
              <a:buNone/>
            </a:pPr>
            <a:r>
              <a:rPr lang="en-US">
                <a:solidFill>
                  <a:schemeClr val="accent1"/>
                </a:solidFill>
              </a:rPr>
              <a:t>LESSONS LEARNED</a:t>
            </a:r>
            <a:endParaRPr/>
          </a:p>
        </p:txBody>
      </p:sp>
      <p:sp>
        <p:nvSpPr>
          <p:cNvPr id="837" name="Google Shape;837;p7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7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6"/>
          <p:cNvSpPr/>
          <p:nvPr/>
        </p:nvSpPr>
        <p:spPr>
          <a:xfrm>
            <a:off x="4246851" y="723898"/>
            <a:ext cx="7498616" cy="56769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1" name="Google Shape;841;p76"/>
          <p:cNvGrpSpPr/>
          <p:nvPr/>
        </p:nvGrpSpPr>
        <p:grpSpPr>
          <a:xfrm>
            <a:off x="4598438" y="1468332"/>
            <a:ext cx="7012370" cy="3848400"/>
            <a:chOff x="0" y="430365"/>
            <a:chExt cx="7012370" cy="3848400"/>
          </a:xfrm>
        </p:grpSpPr>
        <p:sp>
          <p:nvSpPr>
            <p:cNvPr id="842" name="Google Shape;842;p76"/>
            <p:cNvSpPr/>
            <p:nvPr/>
          </p:nvSpPr>
          <p:spPr>
            <a:xfrm>
              <a:off x="0" y="430365"/>
              <a:ext cx="7012370" cy="1263600"/>
            </a:xfrm>
            <a:prstGeom prst="roundRect">
              <a:avLst>
                <a:gd fmla="val 16667" name="adj"/>
              </a:avLst>
            </a:prstGeom>
            <a:gradFill>
              <a:gsLst>
                <a:gs pos="0">
                  <a:srgbClr val="A14372"/>
                </a:gs>
                <a:gs pos="84000">
                  <a:srgbClr val="782551"/>
                </a:gs>
                <a:gs pos="100000">
                  <a:srgbClr val="782551"/>
                </a:gs>
              </a:gsLst>
              <a:lin ang="5400000" scaled="0"/>
            </a:gradFill>
            <a:ln>
              <a:noFill/>
            </a:ln>
            <a:effectLst>
              <a:outerShdw blurRad="38100" rotWithShape="0" dir="5400000" dist="254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76"/>
            <p:cNvSpPr txBox="1"/>
            <p:nvPr/>
          </p:nvSpPr>
          <p:spPr>
            <a:xfrm>
              <a:off x="61684" y="492049"/>
              <a:ext cx="6889002" cy="1140232"/>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b="0" i="0" lang="en-US" sz="1000" u="none" cap="none" strike="noStrike">
                  <a:solidFill>
                    <a:schemeClr val="lt1"/>
                  </a:solidFill>
                  <a:latin typeface="Gill Sans"/>
                  <a:ea typeface="Gill Sans"/>
                  <a:cs typeface="Gill Sans"/>
                  <a:sym typeface="Gill Sans"/>
                </a:rPr>
                <a:t>As a team throughout the semester, we have learned how to improve our communication. At the beginning of the project, there was a lack of communication where not all team members were responsive in the group chat and not everyone was stating their issues. However, the lack of communication caused several members to submit deliverables in the wrong format or with incomplete information. We had a group meeting before starting phase 2 and realized that few team members did not have a proper understanding of our project’s overall scope and due to them not having complete details, they were submitting wrong formatted and incorrect deliverables. After realizing that issue, we worked together as a team to come up with an effective form of communication and came to the conclusion that we need to be more consistent with our weekly meetings every week and everyone was asked to not hesitate in asking questions from their team and if they need any sort of help.</a:t>
              </a:r>
              <a:endParaRPr b="0" i="0" sz="1400" u="none" cap="none" strike="noStrike">
                <a:solidFill>
                  <a:srgbClr val="000000"/>
                </a:solidFill>
                <a:latin typeface="Arial"/>
                <a:ea typeface="Arial"/>
                <a:cs typeface="Arial"/>
                <a:sym typeface="Arial"/>
              </a:endParaRPr>
            </a:p>
          </p:txBody>
        </p:sp>
        <p:sp>
          <p:nvSpPr>
            <p:cNvPr id="844" name="Google Shape;844;p76"/>
            <p:cNvSpPr/>
            <p:nvPr/>
          </p:nvSpPr>
          <p:spPr>
            <a:xfrm>
              <a:off x="0" y="1722765"/>
              <a:ext cx="7012370" cy="1263600"/>
            </a:xfrm>
            <a:prstGeom prst="roundRect">
              <a:avLst>
                <a:gd fmla="val 16667" name="adj"/>
              </a:avLst>
            </a:prstGeom>
            <a:gradFill>
              <a:gsLst>
                <a:gs pos="0">
                  <a:srgbClr val="B34469"/>
                </a:gs>
                <a:gs pos="84000">
                  <a:srgbClr val="852749"/>
                </a:gs>
                <a:gs pos="100000">
                  <a:srgbClr val="852749"/>
                </a:gs>
              </a:gsLst>
              <a:lin ang="5400000" scaled="0"/>
            </a:gradFill>
            <a:ln>
              <a:noFill/>
            </a:ln>
            <a:effectLst>
              <a:outerShdw blurRad="38100" rotWithShape="0" dir="5400000" dist="254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76"/>
            <p:cNvSpPr txBox="1"/>
            <p:nvPr/>
          </p:nvSpPr>
          <p:spPr>
            <a:xfrm>
              <a:off x="61684" y="1784449"/>
              <a:ext cx="6889002" cy="1140232"/>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b="0" i="0" lang="en-US" sz="1000" u="none" cap="none" strike="noStrike">
                  <a:solidFill>
                    <a:schemeClr val="lt1"/>
                  </a:solidFill>
                  <a:latin typeface="Gill Sans"/>
                  <a:ea typeface="Gill Sans"/>
                  <a:cs typeface="Gill Sans"/>
                  <a:sym typeface="Gill Sans"/>
                </a:rPr>
                <a:t>Another lesson that we have learned as a team is to use the professor’s given deliverables rubric to properly format each deliverable. Earlier in the semester, our team was confused about how to format their individual deliverables. However, After talking to our project manager and professor, we realized that the deliverables rubric was supposed to assist in formatting each document.</a:t>
              </a:r>
              <a:endParaRPr b="0" i="0" sz="1400" u="none" cap="none" strike="noStrike">
                <a:solidFill>
                  <a:srgbClr val="000000"/>
                </a:solidFill>
                <a:latin typeface="Arial"/>
                <a:ea typeface="Arial"/>
                <a:cs typeface="Arial"/>
                <a:sym typeface="Arial"/>
              </a:endParaRPr>
            </a:p>
          </p:txBody>
        </p:sp>
        <p:sp>
          <p:nvSpPr>
            <p:cNvPr id="846" name="Google Shape;846;p76"/>
            <p:cNvSpPr/>
            <p:nvPr/>
          </p:nvSpPr>
          <p:spPr>
            <a:xfrm>
              <a:off x="0" y="3015165"/>
              <a:ext cx="7012370" cy="1263600"/>
            </a:xfrm>
            <a:prstGeom prst="roundRect">
              <a:avLst>
                <a:gd fmla="val 16667" name="adj"/>
              </a:avLst>
            </a:prstGeom>
            <a:gradFill>
              <a:gsLst>
                <a:gs pos="0">
                  <a:srgbClr val="BF495D"/>
                </a:gs>
                <a:gs pos="84000">
                  <a:srgbClr val="93273C"/>
                </a:gs>
                <a:gs pos="100000">
                  <a:srgbClr val="93273C"/>
                </a:gs>
              </a:gsLst>
              <a:lin ang="5400000" scaled="0"/>
            </a:gradFill>
            <a:ln>
              <a:noFill/>
            </a:ln>
            <a:effectLst>
              <a:outerShdw blurRad="38100" rotWithShape="0" dir="5400000" dist="254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6"/>
            <p:cNvSpPr txBox="1"/>
            <p:nvPr/>
          </p:nvSpPr>
          <p:spPr>
            <a:xfrm>
              <a:off x="61684" y="3076849"/>
              <a:ext cx="6889002" cy="1140232"/>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b="0" i="0" lang="en-US" sz="1000" u="none" cap="none" strike="noStrike">
                  <a:solidFill>
                    <a:schemeClr val="lt1"/>
                  </a:solidFill>
                  <a:latin typeface="Gill Sans"/>
                  <a:ea typeface="Gill Sans"/>
                  <a:cs typeface="Gill Sans"/>
                  <a:sym typeface="Gill Sans"/>
                </a:rPr>
                <a:t>Due to COVID 19, our team had to adapt to how to work from home on our project with no face to face interaction. In the beginning, it was a bit complicated to adjust to such sudden change, however through the use of Microsoft TEAMS, our team soon adjusted to this change by scheduling weekly meetings on Microsoft teams instead of face to face.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7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REFERENCES</a:t>
            </a:r>
            <a:endParaRPr/>
          </a:p>
        </p:txBody>
      </p:sp>
      <p:sp>
        <p:nvSpPr>
          <p:cNvPr id="853" name="Google Shape;853;p77"/>
          <p:cNvSpPr txBox="1"/>
          <p:nvPr>
            <p:ph idx="1" type="body"/>
          </p:nvPr>
        </p:nvSpPr>
        <p:spPr>
          <a:xfrm>
            <a:off x="54944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ctr">
              <a:lnSpc>
                <a:spcPct val="80000"/>
              </a:lnSpc>
              <a:spcBef>
                <a:spcPts val="0"/>
              </a:spcBef>
              <a:spcAft>
                <a:spcPts val="0"/>
              </a:spcAft>
              <a:buSzPts val="1408"/>
              <a:buChar char="◼"/>
            </a:pPr>
            <a:r>
              <a:rPr lang="en-US" sz="1530"/>
              <a:t>“Brewers Association Releases Annual Growth Report.” </a:t>
            </a:r>
            <a:r>
              <a:rPr i="1" lang="en-US" sz="1530"/>
              <a:t>Brewers Association</a:t>
            </a:r>
            <a:r>
              <a:rPr lang="en-US" sz="1530"/>
              <a:t>, 2 July 2019, </a:t>
            </a:r>
            <a:r>
              <a:rPr lang="en-US" sz="1530" u="sng">
                <a:solidFill>
                  <a:schemeClr val="hlink"/>
                </a:solidFill>
                <a:hlinkClick r:id="rId3"/>
              </a:rPr>
              <a:t>www.brewersassociation.org/press-releases/brewers-association-releases-annual-growth-report/</a:t>
            </a:r>
            <a:r>
              <a:rPr lang="en-US" sz="1530"/>
              <a:t>.</a:t>
            </a:r>
            <a:endParaRPr sz="1530"/>
          </a:p>
          <a:p>
            <a:pPr indent="-305435" lvl="0" marL="305435" rtl="0" algn="ctr">
              <a:lnSpc>
                <a:spcPct val="80000"/>
              </a:lnSpc>
              <a:spcBef>
                <a:spcPts val="906"/>
              </a:spcBef>
              <a:spcAft>
                <a:spcPts val="0"/>
              </a:spcAft>
              <a:buSzPts val="1408"/>
              <a:buChar char="◼"/>
            </a:pPr>
            <a:r>
              <a:rPr lang="en-US" sz="1530"/>
              <a:t>Egan, John. “Houston's Big Population Boom Continues with This Many New Residents Each Day.” </a:t>
            </a:r>
            <a:r>
              <a:rPr i="1" lang="en-US" sz="1530"/>
              <a:t>CultureMap Houston</a:t>
            </a:r>
            <a:r>
              <a:rPr lang="en-US" sz="1530"/>
              <a:t>, 24 Apr. 2019, houston.culturemap.com/news/city-life/04-23-19-houston-the-woodlands-sugar-land-population-growth-us-census/.</a:t>
            </a:r>
            <a:endParaRPr sz="1530"/>
          </a:p>
          <a:p>
            <a:pPr indent="-305435" lvl="0" marL="305435" rtl="0" algn="ctr">
              <a:lnSpc>
                <a:spcPct val="80000"/>
              </a:lnSpc>
              <a:spcBef>
                <a:spcPts val="906"/>
              </a:spcBef>
              <a:spcAft>
                <a:spcPts val="0"/>
              </a:spcAft>
              <a:buSzPts val="1408"/>
              <a:buChar char="◼"/>
            </a:pPr>
            <a:r>
              <a:rPr lang="en-US" sz="1530"/>
              <a:t>Takahashi, Paul. “Houston's Craft Beer Craze More than Doubles Brewery Space in Six Years.” </a:t>
            </a:r>
            <a:r>
              <a:rPr i="1" lang="en-US" sz="1530"/>
              <a:t>Houston Chronicle</a:t>
            </a:r>
            <a:r>
              <a:rPr lang="en-US" sz="1530"/>
              <a:t>, Houston Chronicle, 23 Aug. 2019, </a:t>
            </a:r>
            <a:r>
              <a:rPr lang="en-US" sz="1530" u="sng">
                <a:solidFill>
                  <a:schemeClr val="hlink"/>
                </a:solidFill>
                <a:hlinkClick r:id="rId4"/>
              </a:rPr>
              <a:t>www.chron.com/business/texas-inc/article/Houston-s-craft-beer-craze-more-than-doubles-14370128.php</a:t>
            </a:r>
            <a:r>
              <a:rPr lang="en-US" sz="1530"/>
              <a:t>.</a:t>
            </a:r>
            <a:endParaRPr sz="1530"/>
          </a:p>
          <a:p>
            <a:pPr indent="-305435" lvl="0" marL="305435" rtl="0" algn="l">
              <a:lnSpc>
                <a:spcPct val="80000"/>
              </a:lnSpc>
              <a:spcBef>
                <a:spcPts val="906"/>
              </a:spcBef>
              <a:spcAft>
                <a:spcPts val="0"/>
              </a:spcAft>
              <a:buSzPts val="1408"/>
              <a:buChar char="◼"/>
            </a:pPr>
            <a:r>
              <a:rPr lang="en-US" sz="1530"/>
              <a:t>“What's on Tap...” </a:t>
            </a:r>
            <a:r>
              <a:rPr i="1" lang="en-US" sz="1530"/>
              <a:t>Home</a:t>
            </a:r>
            <a:r>
              <a:rPr lang="en-US" sz="1530"/>
              <a:t>, </a:t>
            </a:r>
            <a:r>
              <a:rPr lang="en-US" sz="1530" u="sng">
                <a:solidFill>
                  <a:schemeClr val="hlink"/>
                </a:solidFill>
                <a:hlinkClick r:id="rId5"/>
              </a:rPr>
              <a:t>www.klausbrewing.com/</a:t>
            </a:r>
            <a:r>
              <a:rPr lang="en-US" sz="1530"/>
              <a:t>.</a:t>
            </a:r>
            <a:endParaRPr sz="1530"/>
          </a:p>
          <a:p>
            <a:pPr indent="-305435" lvl="0" marL="305435" rtl="0" algn="l">
              <a:lnSpc>
                <a:spcPct val="80000"/>
              </a:lnSpc>
              <a:spcBef>
                <a:spcPts val="906"/>
              </a:spcBef>
              <a:spcAft>
                <a:spcPts val="0"/>
              </a:spcAft>
              <a:buSzPts val="1408"/>
              <a:buChar char="◼"/>
            </a:pPr>
            <a:r>
              <a:rPr lang="en-US" sz="1530"/>
              <a:t>“Understanding Use Cases.” </a:t>
            </a:r>
            <a:r>
              <a:rPr i="1" lang="en-US" sz="1530"/>
              <a:t>Understanding Use Cases - IHRIS Wiki</a:t>
            </a:r>
            <a:r>
              <a:rPr lang="en-US" sz="1530"/>
              <a:t>, wiki.ihris.org/wiki/Understanding_Use_Cases.</a:t>
            </a:r>
            <a:endParaRPr sz="1530"/>
          </a:p>
          <a:p>
            <a:pPr indent="-305435" lvl="0" marL="305435" rtl="0" algn="l">
              <a:lnSpc>
                <a:spcPct val="80000"/>
              </a:lnSpc>
              <a:spcBef>
                <a:spcPts val="906"/>
              </a:spcBef>
              <a:spcAft>
                <a:spcPts val="0"/>
              </a:spcAft>
              <a:buSzPts val="1408"/>
              <a:buChar char="◼"/>
            </a:pPr>
            <a:r>
              <a:rPr lang="en-US" sz="1530"/>
              <a:t>Interviews with Klaus Brewery management</a:t>
            </a:r>
            <a:endParaRPr sz="1530"/>
          </a:p>
          <a:p>
            <a:pPr indent="-305435" lvl="0" marL="305435" rtl="0" algn="l">
              <a:lnSpc>
                <a:spcPct val="80000"/>
              </a:lnSpc>
              <a:spcBef>
                <a:spcPts val="906"/>
              </a:spcBef>
              <a:spcAft>
                <a:spcPts val="0"/>
              </a:spcAft>
              <a:buSzPts val="1408"/>
              <a:buChar char="◼"/>
            </a:pPr>
            <a:r>
              <a:rPr lang="en-US" sz="1530"/>
              <a:t>Results from data gathering</a:t>
            </a:r>
            <a:endParaRPr sz="1530"/>
          </a:p>
          <a:p>
            <a:pPr indent="-305435" lvl="0" marL="305435" rtl="0" algn="l">
              <a:lnSpc>
                <a:spcPct val="80000"/>
              </a:lnSpc>
              <a:spcBef>
                <a:spcPts val="906"/>
              </a:spcBef>
              <a:spcAft>
                <a:spcPts val="0"/>
              </a:spcAft>
              <a:buSzPts val="1408"/>
              <a:buChar char="◼"/>
            </a:pPr>
            <a:r>
              <a:rPr lang="en-US" sz="1530"/>
              <a:t>Class Lectures</a:t>
            </a:r>
            <a:endParaRPr sz="1530"/>
          </a:p>
          <a:p>
            <a:pPr indent="-305435" lvl="0" marL="305435" rtl="0" algn="l">
              <a:lnSpc>
                <a:spcPct val="80000"/>
              </a:lnSpc>
              <a:spcBef>
                <a:spcPts val="906"/>
              </a:spcBef>
              <a:spcAft>
                <a:spcPts val="0"/>
              </a:spcAft>
              <a:buSzPts val="1408"/>
              <a:buChar char="◼"/>
            </a:pPr>
            <a:r>
              <a:rPr lang="en-US" sz="1530"/>
              <a:t>Notes</a:t>
            </a:r>
            <a:endParaRPr sz="1530"/>
          </a:p>
          <a:p>
            <a:pPr indent="-305435" lvl="0" marL="305435" rtl="0" algn="l">
              <a:lnSpc>
                <a:spcPct val="80000"/>
              </a:lnSpc>
              <a:spcBef>
                <a:spcPts val="906"/>
              </a:spcBef>
              <a:spcAft>
                <a:spcPts val="0"/>
              </a:spcAft>
              <a:buSzPts val="1408"/>
              <a:buChar char="◼"/>
            </a:pPr>
            <a:r>
              <a:rPr lang="en-US" sz="1530"/>
              <a:t>Environment of business</a:t>
            </a:r>
            <a:endParaRPr sz="1530"/>
          </a:p>
          <a:p>
            <a:pPr indent="-216051" lvl="0" marL="305435" rtl="0" algn="l">
              <a:lnSpc>
                <a:spcPct val="80000"/>
              </a:lnSpc>
              <a:spcBef>
                <a:spcPts val="906"/>
              </a:spcBef>
              <a:spcAft>
                <a:spcPts val="0"/>
              </a:spcAft>
              <a:buSzPts val="1408"/>
              <a:buNone/>
            </a:pPr>
            <a:r>
              <a:t/>
            </a:r>
            <a:endParaRPr sz="153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Gill Sans"/>
              <a:buNone/>
            </a:pPr>
            <a:r>
              <a:rPr lang="en-US"/>
              <a:t>CLIENT ORGANIZATION TIMELINE</a:t>
            </a:r>
            <a:endParaRPr/>
          </a:p>
        </p:txBody>
      </p:sp>
      <p:pic>
        <p:nvPicPr>
          <p:cNvPr descr="A screenshot of a cell phone&#10;&#10;Description generated with very high confidence" id="168" name="Google Shape;168;p8"/>
          <p:cNvPicPr preferRelativeResize="0"/>
          <p:nvPr/>
        </p:nvPicPr>
        <p:blipFill rotWithShape="1">
          <a:blip r:embed="rId3">
            <a:alphaModFix/>
          </a:blip>
          <a:srcRect b="0" l="0" r="0" t="0"/>
          <a:stretch/>
        </p:blipFill>
        <p:spPr>
          <a:xfrm>
            <a:off x="667809" y="1805517"/>
            <a:ext cx="10697633" cy="511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2" name="Shape 172"/>
        <p:cNvGrpSpPr/>
        <p:nvPr/>
      </p:nvGrpSpPr>
      <p:grpSpPr>
        <a:xfrm>
          <a:off x="0" y="0"/>
          <a:ext cx="0" cy="0"/>
          <a:chOff x="0" y="0"/>
          <a:chExt cx="0" cy="0"/>
        </a:xfrm>
      </p:grpSpPr>
      <p:sp>
        <p:nvSpPr>
          <p:cNvPr id="173" name="Google Shape;173;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Gill Sans"/>
              <a:ea typeface="Gill Sans"/>
              <a:cs typeface="Gill Sans"/>
              <a:sym typeface="Gill Sans"/>
            </a:endParaRPr>
          </a:p>
        </p:txBody>
      </p:sp>
      <p:sp>
        <p:nvSpPr>
          <p:cNvPr id="174" name="Google Shape;174;p9"/>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9"/>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6000"/>
              <a:buFont typeface="Gill Sans"/>
              <a:buNone/>
            </a:pPr>
            <a:r>
              <a:rPr lang="en-US" sz="6000">
                <a:solidFill>
                  <a:srgbClr val="FFFFFF"/>
                </a:solidFill>
              </a:rPr>
              <a:t>OUR ANALYSIS</a:t>
            </a:r>
            <a:endParaRPr/>
          </a:p>
        </p:txBody>
      </p:sp>
      <p:sp>
        <p:nvSpPr>
          <p:cNvPr id="176" name="Google Shape;176;p9"/>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9"/>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2020-04-13T02:49:52Z</dcterms:created>
</cp:coreProperties>
</file>